
<file path=[Content_Types].xml><?xml version="1.0" encoding="utf-8"?>
<Types xmlns="http://schemas.openxmlformats.org/package/2006/content-types">
  <Default Extension="(null)" ContentType="image/x-emf"/>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72" r:id="rId3"/>
    <p:sldId id="276" r:id="rId4"/>
    <p:sldId id="298" r:id="rId5"/>
    <p:sldId id="274" r:id="rId6"/>
    <p:sldId id="275" r:id="rId7"/>
    <p:sldId id="277" r:id="rId8"/>
    <p:sldId id="278" r:id="rId9"/>
    <p:sldId id="279" r:id="rId10"/>
    <p:sldId id="280" r:id="rId11"/>
    <p:sldId id="281" r:id="rId12"/>
    <p:sldId id="299" r:id="rId13"/>
    <p:sldId id="294" r:id="rId14"/>
    <p:sldId id="290" r:id="rId15"/>
    <p:sldId id="258" r:id="rId16"/>
    <p:sldId id="265" r:id="rId17"/>
    <p:sldId id="266" r:id="rId18"/>
    <p:sldId id="295" r:id="rId19"/>
    <p:sldId id="291" r:id="rId20"/>
    <p:sldId id="292" r:id="rId21"/>
    <p:sldId id="493" r:id="rId22"/>
    <p:sldId id="494" r:id="rId23"/>
    <p:sldId id="495" r:id="rId24"/>
    <p:sldId id="496" r:id="rId25"/>
    <p:sldId id="497" r:id="rId26"/>
    <p:sldId id="498" r:id="rId27"/>
    <p:sldId id="499" r:id="rId28"/>
    <p:sldId id="500" r:id="rId29"/>
    <p:sldId id="501" r:id="rId30"/>
    <p:sldId id="502" r:id="rId31"/>
    <p:sldId id="296" r:id="rId32"/>
    <p:sldId id="261" r:id="rId33"/>
    <p:sldId id="259" r:id="rId34"/>
    <p:sldId id="300" r:id="rId35"/>
    <p:sldId id="262" r:id="rId36"/>
    <p:sldId id="297" r:id="rId37"/>
    <p:sldId id="286" r:id="rId38"/>
    <p:sldId id="289" r:id="rId39"/>
    <p:sldId id="282" r:id="rId40"/>
    <p:sldId id="283" r:id="rId41"/>
    <p:sldId id="284" r:id="rId42"/>
    <p:sldId id="285" r:id="rId43"/>
    <p:sldId id="267" r:id="rId44"/>
    <p:sldId id="503" r:id="rId45"/>
    <p:sldId id="260" r:id="rId46"/>
    <p:sldId id="505" r:id="rId47"/>
    <p:sldId id="264" r:id="rId48"/>
    <p:sldId id="506" r:id="rId49"/>
    <p:sldId id="507" r:id="rId50"/>
    <p:sldId id="508" r:id="rId51"/>
    <p:sldId id="509" r:id="rId52"/>
    <p:sldId id="263" r:id="rId53"/>
    <p:sldId id="511" r:id="rId54"/>
    <p:sldId id="512" r:id="rId55"/>
    <p:sldId id="514" r:id="rId56"/>
    <p:sldId id="268" r:id="rId57"/>
    <p:sldId id="269" r:id="rId58"/>
    <p:sldId id="513" r:id="rId59"/>
    <p:sldId id="270" r:id="rId60"/>
    <p:sldId id="271" r:id="rId61"/>
    <p:sldId id="515" r:id="rId62"/>
    <p:sldId id="51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51"/>
    <p:restoredTop sz="93692"/>
  </p:normalViewPr>
  <p:slideViewPr>
    <p:cSldViewPr snapToGrid="0" snapToObjects="1">
      <p:cViewPr varScale="1">
        <p:scale>
          <a:sx n="224" d="100"/>
          <a:sy n="224"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FD931D-26E2-1C43-8FE1-648799C2F89F}" type="datetimeFigureOut">
              <a:rPr lang="en-US" smtClean="0"/>
              <a:t>9/8/20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42162-6CA3-8746-8D8E-DF607FBA4AC6}" type="slidenum">
              <a:rPr lang="en-US" smtClean="0"/>
              <a:t>‹#›</a:t>
            </a:fld>
            <a:endParaRPr lang="en-US"/>
          </a:p>
        </p:txBody>
      </p:sp>
    </p:spTree>
    <p:extLst>
      <p:ext uri="{BB962C8B-B14F-4D97-AF65-F5344CB8AC3E}">
        <p14:creationId xmlns:p14="http://schemas.microsoft.com/office/powerpoint/2010/main" val="999854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52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C71EE-AB38-8B4F-A2D5-4945978CB9CD}" type="slidenum">
              <a:rPr lang="en-US" smtClean="0"/>
              <a:t>37</a:t>
            </a:fld>
            <a:endParaRPr lang="en-US"/>
          </a:p>
        </p:txBody>
      </p:sp>
    </p:spTree>
    <p:extLst>
      <p:ext uri="{BB962C8B-B14F-4D97-AF65-F5344CB8AC3E}">
        <p14:creationId xmlns:p14="http://schemas.microsoft.com/office/powerpoint/2010/main" val="325017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E414203-5E3E-CF49-9FCF-D5A20D800824}" type="slidenum">
              <a:rPr lang="en-US" altLang="x-none"/>
              <a:pPr eaLnBrk="1" hangingPunct="1"/>
              <a:t>40</a:t>
            </a:fld>
            <a:endParaRPr lang="en-US" altLang="x-none"/>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529507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27984C7-799D-2945-B050-0FA9B66E8359}"/>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91C08C00-0A61-1F43-B561-C1AA8635D2FA}"/>
              </a:ext>
            </a:extLst>
          </p:cNvPr>
          <p:cNvSpPr>
            <a:spLocks noGrp="1"/>
          </p:cNvSpPr>
          <p:nvPr>
            <p:ph type="body" idx="1"/>
          </p:nvPr>
        </p:nvSpPr>
        <p:spPr>
          <a:ln/>
        </p:spPr>
        <p:txBody>
          <a:bodyPr/>
          <a:lstStyle/>
          <a:p>
            <a:r>
              <a:rPr lang="en-US" altLang="en-US" b="1">
                <a:latin typeface="Arial" panose="020B0604020202020204" pitchFamily="34" charset="0"/>
                <a:cs typeface="Arial" panose="020B0604020202020204" pitchFamily="34" charset="0"/>
              </a:rPr>
              <a:t>Figure 1. </a:t>
            </a:r>
            <a:r>
              <a:rPr lang="en-US" altLang="en-US">
                <a:latin typeface="Arial" panose="020B0604020202020204" pitchFamily="34" charset="0"/>
                <a:cs typeface="Arial" panose="020B0604020202020204" pitchFamily="34" charset="0"/>
              </a:rPr>
              <a:t> (A) The same SNP can associate with multiple traits due to vertical pleiotropy, horizontal pleiotropy and linkage disequilibrium with distinct causal variants depending on the analytical context. To estimate the causal influence of gene expression level (Gene) 1 on Trait 1, SNP 1 is a valid instrument that acts in a vertical pleiotropic manner. But SNP 1 has a horizontal pleiotropic effect when using it to estimate the causal influence of Gene 1 on Trait 2. If SNP 1 was used to instrument Gene 1 to test its effect on Trait 3, it would exhibit a pleiotropic association through linkage disequilibrium with SNP 2. (B) A directed acyclic graph (DAG) in which four SNPs instrument an exposure. The fourth SNP has a horizontal pleiotropic effect of magnitude α. The impact of the horizontal pleiotropic effect is shown in the scatter plot in (C), where the grey slope represents the true causal effect obtained from the three valid instruments, and the red slope represents the IVW estimate when all SNPs are used as instruments.
</a:t>
            </a:r>
          </a:p>
        </p:txBody>
      </p:sp>
      <p:sp>
        <p:nvSpPr>
          <p:cNvPr id="17412" name="Slide Number Placeholder 3">
            <a:extLst>
              <a:ext uri="{FF2B5EF4-FFF2-40B4-BE49-F238E27FC236}">
                <a16:creationId xmlns:a16="http://schemas.microsoft.com/office/drawing/2014/main" id="{1719F4D5-BFC6-7F48-9516-17B62EB6FF0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A8DB7E22-D78C-F74E-B80A-75576BBA091F}" type="slidenum">
              <a:rPr lang="en-US" altLang="en-US" sz="1200"/>
              <a:pPr algn="r" eaLnBrk="1" hangingPunct="1"/>
              <a:t>46</a:t>
            </a:fld>
            <a:endParaRPr lang="en-US" altLang="en-US" sz="1200"/>
          </a:p>
        </p:txBody>
      </p:sp>
    </p:spTree>
    <p:extLst>
      <p:ext uri="{BB962C8B-B14F-4D97-AF65-F5344CB8AC3E}">
        <p14:creationId xmlns:p14="http://schemas.microsoft.com/office/powerpoint/2010/main" val="368139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87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78306E5-CE7E-4E34-8BCE-D5E209D318C1}" type="slidenum">
              <a:rPr lang="en-GB" smtClean="0"/>
              <a:pPr/>
              <a:t>22</a:t>
            </a:fld>
            <a:endParaRPr lang="en-GB"/>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GB"/>
              <a:t>Trig  plasma CRP both logged as highly skewed.</a:t>
            </a:r>
          </a:p>
          <a:p>
            <a:r>
              <a:rPr lang="en-GB"/>
              <a:t>Obs assoc could be due to confounding, reverse causality. Or attenuated by measurement error / fluctuation in CRP levels.</a:t>
            </a:r>
          </a:p>
        </p:txBody>
      </p:sp>
    </p:spTree>
    <p:extLst>
      <p:ext uri="{BB962C8B-B14F-4D97-AF65-F5344CB8AC3E}">
        <p14:creationId xmlns:p14="http://schemas.microsoft.com/office/powerpoint/2010/main" val="298391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187C9D4-327A-4C26-A21B-1C949F01F944}" type="slidenum">
              <a:rPr lang="en-GB" smtClean="0"/>
              <a:pPr/>
              <a:t>23</a:t>
            </a:fld>
            <a:endParaRPr lang="en-GB"/>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GB"/>
              <a:t>Not very clear! But rules out large overall effects or large effects of certain haps at e.g. high CRP levels.</a:t>
            </a:r>
          </a:p>
          <a:p>
            <a:endParaRPr lang="en-GB"/>
          </a:p>
          <a:p>
            <a:r>
              <a:rPr lang="en-GB"/>
              <a:t>Try plotting means for each diplotype:</a:t>
            </a:r>
          </a:p>
        </p:txBody>
      </p:sp>
    </p:spTree>
    <p:extLst>
      <p:ext uri="{BB962C8B-B14F-4D97-AF65-F5344CB8AC3E}">
        <p14:creationId xmlns:p14="http://schemas.microsoft.com/office/powerpoint/2010/main" val="27423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D9E6966-F7A7-413E-AC1F-4AA2EE87D196}" type="slidenum">
              <a:rPr lang="en-GB" smtClean="0"/>
              <a:pPr/>
              <a:t>24</a:t>
            </a:fld>
            <a:endParaRPr lang="en-GB"/>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GB"/>
              <a:t>Still not very clear! Need to enlarge…</a:t>
            </a:r>
          </a:p>
        </p:txBody>
      </p:sp>
    </p:spTree>
    <p:extLst>
      <p:ext uri="{BB962C8B-B14F-4D97-AF65-F5344CB8AC3E}">
        <p14:creationId xmlns:p14="http://schemas.microsoft.com/office/powerpoint/2010/main" val="3585654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35440BD-2B38-4C7E-98FE-7799C378106E}" type="slidenum">
              <a:rPr lang="en-GB" smtClean="0"/>
              <a:pPr/>
              <a:t>25</a:t>
            </a:fld>
            <a:endParaRPr lang="en-GB"/>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GB"/>
              <a:t>×10 (approx)</a:t>
            </a:r>
          </a:p>
          <a:p>
            <a:endParaRPr lang="en-GB"/>
          </a:p>
          <a:p>
            <a:r>
              <a:rPr lang="en-GB"/>
              <a:t>Squares sized proportional to number with that diplotype.</a:t>
            </a:r>
          </a:p>
        </p:txBody>
      </p:sp>
    </p:spTree>
    <p:extLst>
      <p:ext uri="{BB962C8B-B14F-4D97-AF65-F5344CB8AC3E}">
        <p14:creationId xmlns:p14="http://schemas.microsoft.com/office/powerpoint/2010/main" val="11122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CD25B90-A5C9-47FF-BE48-F579EC2BCD5C}" type="slidenum">
              <a:rPr lang="en-GB" smtClean="0"/>
              <a:pPr/>
              <a:t>26</a:t>
            </a:fld>
            <a:endParaRPr lang="en-GB"/>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GB"/>
              <a:t>HIDDEN SLIDE</a:t>
            </a:r>
          </a:p>
          <a:p>
            <a:r>
              <a:rPr lang="en-GB"/>
              <a:t>This is equivalent to IV</a:t>
            </a:r>
          </a:p>
          <a:p>
            <a:r>
              <a:rPr lang="en-GB"/>
              <a:t>BUT the p-value/CI/SE of the slope from ordinary weighted regression is NOT valid:</a:t>
            </a:r>
          </a:p>
        </p:txBody>
      </p:sp>
    </p:spTree>
    <p:extLst>
      <p:ext uri="{BB962C8B-B14F-4D97-AF65-F5344CB8AC3E}">
        <p14:creationId xmlns:p14="http://schemas.microsoft.com/office/powerpoint/2010/main" val="242455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A0808D9-1B81-4CC1-8B83-9A01CE25C630}" type="slidenum">
              <a:rPr lang="en-GB" smtClean="0"/>
              <a:pPr/>
              <a:t>27</a:t>
            </a:fld>
            <a:endParaRPr lang="en-GB"/>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GB"/>
              <a:t>Position of line can be got simply from weighted least squares.</a:t>
            </a:r>
          </a:p>
          <a:p>
            <a:r>
              <a:rPr lang="en-GB"/>
              <a:t>BUT valid p-value/CI/SE needs IV methods to account for uncertainty in CRP. </a:t>
            </a:r>
          </a:p>
          <a:p>
            <a:r>
              <a:rPr lang="en-GB"/>
              <a:t>[Several different IV methods are available (2SLS, GMM, LIML), won’t go into here. IV is overloaded with jargon…]</a:t>
            </a:r>
          </a:p>
          <a:p>
            <a:endParaRPr lang="en-GB"/>
          </a:p>
        </p:txBody>
      </p:sp>
    </p:spTree>
    <p:extLst>
      <p:ext uri="{BB962C8B-B14F-4D97-AF65-F5344CB8AC3E}">
        <p14:creationId xmlns:p14="http://schemas.microsoft.com/office/powerpoint/2010/main" val="151844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351BFA-59E3-41DE-B835-BCCF5C53F4E0}" type="slidenum">
              <a:rPr lang="en-GB" smtClean="0"/>
              <a:pPr/>
              <a:t>28</a:t>
            </a:fld>
            <a:endParaRPr lang="en-GB"/>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GB"/>
              <a:t>CI is broad – MR gives large uncertainty compared to observational estimate.</a:t>
            </a:r>
          </a:p>
          <a:p>
            <a:endParaRPr lang="en-GB"/>
          </a:p>
        </p:txBody>
      </p:sp>
    </p:spTree>
    <p:extLst>
      <p:ext uri="{BB962C8B-B14F-4D97-AF65-F5344CB8AC3E}">
        <p14:creationId xmlns:p14="http://schemas.microsoft.com/office/powerpoint/2010/main" val="291141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40DD36BE-AA7D-4881-9B1E-17C427B4EB9A}" type="slidenum">
              <a:rPr lang="en-GB" smtClean="0"/>
              <a:pPr/>
              <a:t>29</a:t>
            </a:fld>
            <a:endParaRPr lang="en-GB"/>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GB"/>
              <a:t>This gets messy. Graph reminds me of particle physics! ‘Observational’ line is (just) outside 95% CI from IV. In fact p-value for a test of whether they differ is 0.03. IV methods give us a valid test that allows for uncertainty in both ests and fact that based on same data so not indept.</a:t>
            </a:r>
          </a:p>
          <a:p>
            <a:r>
              <a:rPr lang="en-GB"/>
              <a:t>HOWEVER:</a:t>
            </a:r>
          </a:p>
          <a:p>
            <a:r>
              <a:rPr lang="en-GB"/>
              <a:t>If we use IV line to predict trig levels for the range of CRP in the population we are extrapolating way beyond the diplotype means to which the line is fitted.</a:t>
            </a:r>
          </a:p>
          <a:p>
            <a:r>
              <a:rPr lang="en-GB"/>
              <a:t>This means there is a strong assumption that the effect is linear over this range.</a:t>
            </a:r>
          </a:p>
          <a:p>
            <a:r>
              <a:rPr lang="en-GB"/>
              <a:t>(note this is stronger than the assumption of linearity in fitting blue line to observational data as that didn’t involve extrapolation).</a:t>
            </a:r>
          </a:p>
          <a:p>
            <a:endParaRPr lang="en-GB"/>
          </a:p>
        </p:txBody>
      </p:sp>
    </p:spTree>
    <p:extLst>
      <p:ext uri="{BB962C8B-B14F-4D97-AF65-F5344CB8AC3E}">
        <p14:creationId xmlns:p14="http://schemas.microsoft.com/office/powerpoint/2010/main" val="406930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BABEDD-C857-274D-835B-957F2D30FD61}"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2249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1614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569642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8746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ABEDD-C857-274D-835B-957F2D30FD61}" type="datetimeFigureOut">
              <a:rPr lang="en-US" smtClean="0"/>
              <a:t>9/8/20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08217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ABEDD-C857-274D-835B-957F2D30FD61}"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82981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ABEDD-C857-274D-835B-957F2D30FD61}" type="datetimeFigureOut">
              <a:rPr lang="en-US" smtClean="0"/>
              <a:t>9/8/20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9091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ABEDD-C857-274D-835B-957F2D30FD61}" type="datetimeFigureOut">
              <a:rPr lang="en-US" smtClean="0"/>
              <a:t>9/8/20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69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ABEDD-C857-274D-835B-957F2D30FD61}" type="datetimeFigureOut">
              <a:rPr lang="en-US" smtClean="0"/>
              <a:t>9/8/20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6190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61213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65639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ABEDD-C857-274D-835B-957F2D30FD61}" type="datetimeFigureOut">
              <a:rPr lang="en-US" smtClean="0"/>
              <a:t>9/8/20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D56A2-E361-F040-88D6-3EBF1D0FEDE2}" type="slidenum">
              <a:rPr lang="en-US" smtClean="0"/>
              <a:t>‹#›</a:t>
            </a:fld>
            <a:endParaRPr lang="en-US"/>
          </a:p>
        </p:txBody>
      </p:sp>
    </p:spTree>
    <p:extLst>
      <p:ext uri="{BB962C8B-B14F-4D97-AF65-F5344CB8AC3E}">
        <p14:creationId xmlns:p14="http://schemas.microsoft.com/office/powerpoint/2010/main" val="196082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nul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7.bin"/><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medrxiv.org/content/10.1101/2020.01.27.20018929v1" TargetMode="External"/><Relationship Id="rId2" Type="http://schemas.openxmlformats.org/officeDocument/2006/relationships/hyperlink" Target="https://www.biorxiv.org/content/10.1101/682237v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Mendelian </a:t>
            </a:r>
            <a:r>
              <a:rPr lang="en-US" dirty="0" err="1"/>
              <a:t>randomisation</a:t>
            </a:r>
            <a:endParaRPr lang="en-US" dirty="0"/>
          </a:p>
        </p:txBody>
      </p:sp>
      <p:sp>
        <p:nvSpPr>
          <p:cNvPr id="3" name="Subtitle 2"/>
          <p:cNvSpPr>
            <a:spLocks noGrp="1"/>
          </p:cNvSpPr>
          <p:nvPr>
            <p:ph type="subTitle" idx="1"/>
          </p:nvPr>
        </p:nvSpPr>
        <p:spPr/>
        <p:txBody>
          <a:bodyPr/>
          <a:lstStyle/>
          <a:p>
            <a:r>
              <a:rPr lang="en-US" dirty="0"/>
              <a:t>Gibran Hemani</a:t>
            </a:r>
          </a:p>
        </p:txBody>
      </p:sp>
      <p:pic>
        <p:nvPicPr>
          <p:cNvPr id="4" name="Picture 3">
            <a:extLst>
              <a:ext uri="{FF2B5EF4-FFF2-40B4-BE49-F238E27FC236}">
                <a16:creationId xmlns:a16="http://schemas.microsoft.com/office/drawing/2014/main" id="{426B3609-1A87-3B42-BB44-8A88D363E3F4}"/>
              </a:ext>
            </a:extLst>
          </p:cNvPr>
          <p:cNvPicPr>
            <a:picLocks noChangeAspect="1"/>
          </p:cNvPicPr>
          <p:nvPr/>
        </p:nvPicPr>
        <p:blipFill>
          <a:blip r:embed="rId2"/>
          <a:stretch>
            <a:fillRect/>
          </a:stretch>
        </p:blipFill>
        <p:spPr>
          <a:xfrm>
            <a:off x="7834258" y="6057691"/>
            <a:ext cx="633523" cy="633523"/>
          </a:xfrm>
          <a:prstGeom prst="rect">
            <a:avLst/>
          </a:prstGeom>
        </p:spPr>
      </p:pic>
      <p:pic>
        <p:nvPicPr>
          <p:cNvPr id="5" name="Picture 4">
            <a:extLst>
              <a:ext uri="{FF2B5EF4-FFF2-40B4-BE49-F238E27FC236}">
                <a16:creationId xmlns:a16="http://schemas.microsoft.com/office/drawing/2014/main" id="{B7219767-9F48-6A46-8D37-3189781AA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146" y="6124028"/>
            <a:ext cx="1765300" cy="508000"/>
          </a:xfrm>
          <a:prstGeom prst="rect">
            <a:avLst/>
          </a:prstGeom>
        </p:spPr>
      </p:pic>
      <p:pic>
        <p:nvPicPr>
          <p:cNvPr id="6" name="Picture 5">
            <a:extLst>
              <a:ext uri="{FF2B5EF4-FFF2-40B4-BE49-F238E27FC236}">
                <a16:creationId xmlns:a16="http://schemas.microsoft.com/office/drawing/2014/main" id="{8A900EE2-D657-9B4A-BA31-8F90F38EC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710" y="6124028"/>
            <a:ext cx="1295400" cy="508000"/>
          </a:xfrm>
          <a:prstGeom prst="rect">
            <a:avLst/>
          </a:prstGeom>
        </p:spPr>
      </p:pic>
      <p:pic>
        <p:nvPicPr>
          <p:cNvPr id="7" name="Shape 89">
            <a:extLst>
              <a:ext uri="{FF2B5EF4-FFF2-40B4-BE49-F238E27FC236}">
                <a16:creationId xmlns:a16="http://schemas.microsoft.com/office/drawing/2014/main" id="{ED1F5E67-66EF-DD44-BB3F-19F77F13B214}"/>
              </a:ext>
            </a:extLst>
          </p:cNvPr>
          <p:cNvPicPr preferRelativeResize="0"/>
          <p:nvPr/>
        </p:nvPicPr>
        <p:blipFill rotWithShape="1">
          <a:blip r:embed="rId5">
            <a:alphaModFix/>
          </a:blip>
          <a:srcRect/>
          <a:stretch/>
        </p:blipFill>
        <p:spPr>
          <a:xfrm>
            <a:off x="6306197" y="6124028"/>
            <a:ext cx="1320797" cy="508000"/>
          </a:xfrm>
          <a:prstGeom prst="rect">
            <a:avLst/>
          </a:prstGeom>
          <a:noFill/>
          <a:ln>
            <a:noFill/>
          </a:ln>
        </p:spPr>
      </p:pic>
    </p:spTree>
    <p:extLst>
      <p:ext uri="{BB962C8B-B14F-4D97-AF65-F5344CB8AC3E}">
        <p14:creationId xmlns:p14="http://schemas.microsoft.com/office/powerpoint/2010/main" val="49686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D53E-79DB-DB40-83D5-1BFE9478998A}"/>
              </a:ext>
            </a:extLst>
          </p:cNvPr>
          <p:cNvSpPr>
            <a:spLocks noGrp="1"/>
          </p:cNvSpPr>
          <p:nvPr>
            <p:ph type="title"/>
          </p:nvPr>
        </p:nvSpPr>
        <p:spPr>
          <a:xfrm>
            <a:off x="817202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Randomised control trials</a:t>
            </a:r>
          </a:p>
        </p:txBody>
      </p:sp>
      <p:pic>
        <p:nvPicPr>
          <p:cNvPr id="4" name="Content Placeholder 3">
            <a:extLst>
              <a:ext uri="{FF2B5EF4-FFF2-40B4-BE49-F238E27FC236}">
                <a16:creationId xmlns:a16="http://schemas.microsoft.com/office/drawing/2014/main" id="{F6567A1D-6B29-F742-BB70-9D9C6390F104}"/>
              </a:ext>
            </a:extLst>
          </p:cNvPr>
          <p:cNvPicPr>
            <a:picLocks noGrp="1" noChangeAspect="1"/>
          </p:cNvPicPr>
          <p:nvPr>
            <p:ph idx="1"/>
          </p:nvPr>
        </p:nvPicPr>
        <p:blipFill>
          <a:blip r:embed="rId2"/>
          <a:stretch>
            <a:fillRect/>
          </a:stretch>
        </p:blipFill>
        <p:spPr>
          <a:xfrm>
            <a:off x="649563" y="1746807"/>
            <a:ext cx="6250769" cy="3203519"/>
          </a:xfrm>
          <a:prstGeom prst="rect">
            <a:avLst/>
          </a:prstGeom>
        </p:spPr>
      </p:pic>
      <p:sp>
        <p:nvSpPr>
          <p:cNvPr id="5" name="TextBox 4">
            <a:extLst>
              <a:ext uri="{FF2B5EF4-FFF2-40B4-BE49-F238E27FC236}">
                <a16:creationId xmlns:a16="http://schemas.microsoft.com/office/drawing/2014/main" id="{82A5C013-AD18-1243-90DA-B2013200E408}"/>
              </a:ext>
            </a:extLst>
          </p:cNvPr>
          <p:cNvSpPr txBox="1"/>
          <p:nvPr/>
        </p:nvSpPr>
        <p:spPr>
          <a:xfrm>
            <a:off x="7727182" y="2638044"/>
            <a:ext cx="3808820" cy="3415622"/>
          </a:xfrm>
          <a:prstGeom prst="rect">
            <a:avLst/>
          </a:prstGeom>
        </p:spPr>
        <p:txBody>
          <a:bodyPr vert="horz" lIns="91440" tIns="45720" rIns="91440" bIns="45720" rtlCol="0">
            <a:normAutofit/>
          </a:bodyPr>
          <a:lstStyle/>
          <a:p>
            <a:pPr>
              <a:lnSpc>
                <a:spcPct val="90000"/>
              </a:lnSpc>
              <a:spcAft>
                <a:spcPts val="600"/>
              </a:spcAft>
            </a:pPr>
            <a:r>
              <a:rPr lang="en-US" sz="1400" dirty="0">
                <a:solidFill>
                  <a:schemeClr val="bg1"/>
                </a:solidFill>
              </a:rPr>
              <a:t>Experimental design (not observational)</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Recruit samples</a:t>
            </a:r>
          </a:p>
          <a:p>
            <a:pPr indent="-228600">
              <a:lnSpc>
                <a:spcPct val="90000"/>
              </a:lnSpc>
              <a:spcAft>
                <a:spcPts val="600"/>
              </a:spcAft>
              <a:buFont typeface="Arial" panose="020B0604020202020204" pitchFamily="34" charset="0"/>
              <a:buChar char="•"/>
            </a:pPr>
            <a:r>
              <a:rPr lang="en-US" sz="1400" dirty="0">
                <a:solidFill>
                  <a:schemeClr val="bg1"/>
                </a:solidFill>
              </a:rPr>
              <a:t>Randomly assign an intervention (X) to half</a:t>
            </a:r>
          </a:p>
          <a:p>
            <a:pPr indent="-228600">
              <a:lnSpc>
                <a:spcPct val="90000"/>
              </a:lnSpc>
              <a:spcAft>
                <a:spcPts val="600"/>
              </a:spcAft>
              <a:buFont typeface="Arial" panose="020B0604020202020204" pitchFamily="34" charset="0"/>
              <a:buChar char="•"/>
            </a:pPr>
            <a:r>
              <a:rPr lang="en-US" sz="1400" dirty="0">
                <a:solidFill>
                  <a:schemeClr val="bg1"/>
                </a:solidFill>
              </a:rPr>
              <a:t>Provide placebo to the other half</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The only difference between the groups is whether or not they had the intervention (X)</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If the outcome (Y) is different between groups then this must be due to the intervention</a:t>
            </a:r>
          </a:p>
          <a:p>
            <a:pPr>
              <a:lnSpc>
                <a:spcPct val="90000"/>
              </a:lnSpc>
              <a:spcAft>
                <a:spcPts val="600"/>
              </a:spcAft>
            </a:pPr>
            <a:endParaRPr lang="en-US" sz="1400" dirty="0">
              <a:solidFill>
                <a:schemeClr val="bg1"/>
              </a:solidFill>
            </a:endParaRPr>
          </a:p>
          <a:p>
            <a:pPr>
              <a:lnSpc>
                <a:spcPct val="90000"/>
              </a:lnSpc>
              <a:spcAft>
                <a:spcPts val="600"/>
              </a:spcAft>
            </a:pPr>
            <a:r>
              <a:rPr lang="en-US" sz="1400" b="1" dirty="0">
                <a:solidFill>
                  <a:schemeClr val="bg1"/>
                </a:solidFill>
              </a:rPr>
              <a:t>Approximating the counterfactual framework</a:t>
            </a:r>
          </a:p>
        </p:txBody>
      </p:sp>
    </p:spTree>
    <p:extLst>
      <p:ext uri="{BB962C8B-B14F-4D97-AF65-F5344CB8AC3E}">
        <p14:creationId xmlns:p14="http://schemas.microsoft.com/office/powerpoint/2010/main" val="394788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DA02-A84D-224F-92C7-F3700FD8CBEE}"/>
              </a:ext>
            </a:extLst>
          </p:cNvPr>
          <p:cNvSpPr>
            <a:spLocks noGrp="1"/>
          </p:cNvSpPr>
          <p:nvPr>
            <p:ph type="title"/>
          </p:nvPr>
        </p:nvSpPr>
        <p:spPr/>
        <p:txBody>
          <a:bodyPr/>
          <a:lstStyle/>
          <a:p>
            <a:r>
              <a:rPr lang="en-US" dirty="0"/>
              <a:t>Problems with RCT</a:t>
            </a:r>
          </a:p>
        </p:txBody>
      </p:sp>
      <p:sp>
        <p:nvSpPr>
          <p:cNvPr id="3" name="Content Placeholder 2">
            <a:extLst>
              <a:ext uri="{FF2B5EF4-FFF2-40B4-BE49-F238E27FC236}">
                <a16:creationId xmlns:a16="http://schemas.microsoft.com/office/drawing/2014/main" id="{79F37E58-06E0-4342-A5FC-B213263E8A73}"/>
              </a:ext>
            </a:extLst>
          </p:cNvPr>
          <p:cNvSpPr>
            <a:spLocks noGrp="1"/>
          </p:cNvSpPr>
          <p:nvPr>
            <p:ph idx="1"/>
          </p:nvPr>
        </p:nvSpPr>
        <p:spPr/>
        <p:txBody>
          <a:bodyPr/>
          <a:lstStyle/>
          <a:p>
            <a:r>
              <a:rPr lang="en-US" dirty="0"/>
              <a:t>Very expensive</a:t>
            </a:r>
          </a:p>
          <a:p>
            <a:r>
              <a:rPr lang="en-US" dirty="0"/>
              <a:t>Not every intervention is ethical</a:t>
            </a:r>
          </a:p>
          <a:p>
            <a:r>
              <a:rPr lang="en-US" dirty="0"/>
              <a:t>Not every intervention is practicable</a:t>
            </a:r>
          </a:p>
          <a:p>
            <a:r>
              <a:rPr lang="en-US" dirty="0"/>
              <a:t>Could require very long follow up time</a:t>
            </a:r>
          </a:p>
          <a:p>
            <a:endParaRPr lang="en-US" dirty="0"/>
          </a:p>
          <a:p>
            <a:endParaRPr lang="en-US" dirty="0"/>
          </a:p>
          <a:p>
            <a:pPr marL="0" indent="0">
              <a:buNone/>
            </a:pPr>
            <a:r>
              <a:rPr lang="en-US" b="1" dirty="0"/>
              <a:t>Can we better approximate the counterfactual framework using observational data?</a:t>
            </a:r>
          </a:p>
        </p:txBody>
      </p:sp>
    </p:spTree>
    <p:extLst>
      <p:ext uri="{BB962C8B-B14F-4D97-AF65-F5344CB8AC3E}">
        <p14:creationId xmlns:p14="http://schemas.microsoft.com/office/powerpoint/2010/main" val="216682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3A52F-DF47-9540-9666-EE715C785EED}"/>
              </a:ext>
            </a:extLst>
          </p:cNvPr>
          <p:cNvSpPr>
            <a:spLocks noGrp="1"/>
          </p:cNvSpPr>
          <p:nvPr>
            <p:ph type="title"/>
          </p:nvPr>
        </p:nvSpPr>
        <p:spPr/>
        <p:txBody>
          <a:bodyPr/>
          <a:lstStyle/>
          <a:p>
            <a:r>
              <a:rPr lang="en-US" dirty="0"/>
              <a:t>Intro to Mendelian randomization</a:t>
            </a:r>
          </a:p>
        </p:txBody>
      </p:sp>
      <p:sp>
        <p:nvSpPr>
          <p:cNvPr id="5" name="Text Placeholder 4">
            <a:extLst>
              <a:ext uri="{FF2B5EF4-FFF2-40B4-BE49-F238E27FC236}">
                <a16:creationId xmlns:a16="http://schemas.microsoft.com/office/drawing/2014/main" id="{83B79044-D710-904C-9C99-5EBAC6872B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331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B257-202F-C649-AADC-A261540FC063}"/>
              </a:ext>
            </a:extLst>
          </p:cNvPr>
          <p:cNvSpPr>
            <a:spLocks noGrp="1"/>
          </p:cNvSpPr>
          <p:nvPr>
            <p:ph type="title"/>
          </p:nvPr>
        </p:nvSpPr>
        <p:spPr/>
        <p:txBody>
          <a:bodyPr/>
          <a:lstStyle/>
          <a:p>
            <a:r>
              <a:rPr lang="en-US" dirty="0"/>
              <a:t>Instrumental variables (IVs)</a:t>
            </a:r>
          </a:p>
        </p:txBody>
      </p:sp>
      <p:sp>
        <p:nvSpPr>
          <p:cNvPr id="3" name="Content Placeholder 2">
            <a:extLst>
              <a:ext uri="{FF2B5EF4-FFF2-40B4-BE49-F238E27FC236}">
                <a16:creationId xmlns:a16="http://schemas.microsoft.com/office/drawing/2014/main" id="{67840DB9-A05B-1B4B-9F83-629FE8BC203C}"/>
              </a:ext>
            </a:extLst>
          </p:cNvPr>
          <p:cNvSpPr>
            <a:spLocks noGrp="1"/>
          </p:cNvSpPr>
          <p:nvPr>
            <p:ph sz="half" idx="1"/>
          </p:nvPr>
        </p:nvSpPr>
        <p:spPr/>
        <p:txBody>
          <a:bodyPr>
            <a:normAutofit lnSpcReduction="10000"/>
          </a:bodyPr>
          <a:lstStyle/>
          <a:p>
            <a:r>
              <a:rPr lang="en-US" dirty="0"/>
              <a:t>Statistical method from econometrics</a:t>
            </a:r>
          </a:p>
          <a:p>
            <a:r>
              <a:rPr lang="en-US" dirty="0"/>
              <a:t>An instrumental variable (Z) is one that:</a:t>
            </a:r>
          </a:p>
          <a:p>
            <a:pPr marL="514350" indent="-514350">
              <a:buFont typeface="+mj-lt"/>
              <a:buAutoNum type="arabicPeriod"/>
            </a:pPr>
            <a:r>
              <a:rPr lang="en-US" dirty="0"/>
              <a:t>Associates with the exposure</a:t>
            </a:r>
          </a:p>
          <a:p>
            <a:pPr marL="514350" indent="-514350">
              <a:buFont typeface="+mj-lt"/>
              <a:buAutoNum type="arabicPeriod"/>
            </a:pPr>
            <a:r>
              <a:rPr lang="en-US" dirty="0"/>
              <a:t>Does not associate with confounders</a:t>
            </a:r>
          </a:p>
          <a:p>
            <a:pPr marL="514350" indent="-514350">
              <a:buFont typeface="+mj-lt"/>
              <a:buAutoNum type="arabicPeriod"/>
            </a:pPr>
            <a:r>
              <a:rPr lang="en-US" dirty="0"/>
              <a:t>Only influences the outcome through the exposure (exclusion restriction principle)</a:t>
            </a:r>
          </a:p>
        </p:txBody>
      </p:sp>
      <p:sp>
        <p:nvSpPr>
          <p:cNvPr id="18" name="Text Box 2">
            <a:extLst>
              <a:ext uri="{FF2B5EF4-FFF2-40B4-BE49-F238E27FC236}">
                <a16:creationId xmlns:a16="http://schemas.microsoft.com/office/drawing/2014/main" id="{852EA6C2-ED3C-D04B-9533-17A61EA4B027}"/>
              </a:ext>
            </a:extLst>
          </p:cNvPr>
          <p:cNvSpPr txBox="1">
            <a:spLocks noChangeArrowheads="1"/>
          </p:cNvSpPr>
          <p:nvPr/>
        </p:nvSpPr>
        <p:spPr bwMode="auto">
          <a:xfrm>
            <a:off x="8991600" y="2405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C</a:t>
            </a:r>
            <a:endParaRPr lang="en-GB" altLang="en-US" sz="2400"/>
          </a:p>
        </p:txBody>
      </p:sp>
      <p:sp>
        <p:nvSpPr>
          <p:cNvPr id="19" name="Text Box 2">
            <a:extLst>
              <a:ext uri="{FF2B5EF4-FFF2-40B4-BE49-F238E27FC236}">
                <a16:creationId xmlns:a16="http://schemas.microsoft.com/office/drawing/2014/main" id="{A13BBE55-F60C-D342-A756-CC6857422336}"/>
              </a:ext>
            </a:extLst>
          </p:cNvPr>
          <p:cNvSpPr txBox="1">
            <a:spLocks noChangeArrowheads="1"/>
          </p:cNvSpPr>
          <p:nvPr/>
        </p:nvSpPr>
        <p:spPr bwMode="auto">
          <a:xfrm>
            <a:off x="8039100" y="35353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X</a:t>
            </a:r>
            <a:endParaRPr lang="en-GB" altLang="en-US" sz="2400"/>
          </a:p>
        </p:txBody>
      </p:sp>
      <p:sp>
        <p:nvSpPr>
          <p:cNvPr id="20" name="Text Box 2">
            <a:extLst>
              <a:ext uri="{FF2B5EF4-FFF2-40B4-BE49-F238E27FC236}">
                <a16:creationId xmlns:a16="http://schemas.microsoft.com/office/drawing/2014/main" id="{8E85BB58-32F6-3447-8087-82DC696D755F}"/>
              </a:ext>
            </a:extLst>
          </p:cNvPr>
          <p:cNvSpPr txBox="1">
            <a:spLocks noChangeArrowheads="1"/>
          </p:cNvSpPr>
          <p:nvPr/>
        </p:nvSpPr>
        <p:spPr bwMode="auto">
          <a:xfrm>
            <a:off x="98806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Y</a:t>
            </a:r>
            <a:endParaRPr lang="en-GB" altLang="en-US" sz="2400"/>
          </a:p>
        </p:txBody>
      </p:sp>
      <p:cxnSp>
        <p:nvCxnSpPr>
          <p:cNvPr id="21" name="Straight Arrow Connector 20">
            <a:extLst>
              <a:ext uri="{FF2B5EF4-FFF2-40B4-BE49-F238E27FC236}">
                <a16:creationId xmlns:a16="http://schemas.microsoft.com/office/drawing/2014/main" id="{A0B0CB82-9D82-F848-B155-55DDAE227B36}"/>
              </a:ext>
            </a:extLst>
          </p:cNvPr>
          <p:cNvCxnSpPr>
            <a:stCxn id="18" idx="1"/>
            <a:endCxn id="19" idx="0"/>
          </p:cNvCxnSpPr>
          <p:nvPr/>
        </p:nvCxnSpPr>
        <p:spPr>
          <a:xfrm flipH="1">
            <a:off x="8356600" y="2635233"/>
            <a:ext cx="635000" cy="9001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2EB56C-9A55-7948-9FBD-955A766598F1}"/>
              </a:ext>
            </a:extLst>
          </p:cNvPr>
          <p:cNvCxnSpPr>
            <a:stCxn id="18" idx="3"/>
            <a:endCxn id="20" idx="0"/>
          </p:cNvCxnSpPr>
          <p:nvPr/>
        </p:nvCxnSpPr>
        <p:spPr>
          <a:xfrm>
            <a:off x="9626600" y="2635233"/>
            <a:ext cx="571500" cy="912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854149-90C3-834F-9D23-EF585941A290}"/>
              </a:ext>
            </a:extLst>
          </p:cNvPr>
          <p:cNvCxnSpPr>
            <a:stCxn id="19" idx="3"/>
            <a:endCxn id="20" idx="1"/>
          </p:cNvCxnSpPr>
          <p:nvPr/>
        </p:nvCxnSpPr>
        <p:spPr>
          <a:xfrm>
            <a:off x="8674100" y="3765533"/>
            <a:ext cx="1206500" cy="12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
            <a:extLst>
              <a:ext uri="{FF2B5EF4-FFF2-40B4-BE49-F238E27FC236}">
                <a16:creationId xmlns:a16="http://schemas.microsoft.com/office/drawing/2014/main" id="{18B9EE63-0566-7C4D-91FC-7F5A0AC0815C}"/>
              </a:ext>
            </a:extLst>
          </p:cNvPr>
          <p:cNvSpPr txBox="1">
            <a:spLocks noChangeArrowheads="1"/>
          </p:cNvSpPr>
          <p:nvPr/>
        </p:nvSpPr>
        <p:spPr bwMode="auto">
          <a:xfrm>
            <a:off x="59055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Z</a:t>
            </a:r>
            <a:endParaRPr lang="en-GB" altLang="en-US" sz="2400"/>
          </a:p>
        </p:txBody>
      </p:sp>
      <p:cxnSp>
        <p:nvCxnSpPr>
          <p:cNvPr id="25" name="Straight Arrow Connector 24">
            <a:extLst>
              <a:ext uri="{FF2B5EF4-FFF2-40B4-BE49-F238E27FC236}">
                <a16:creationId xmlns:a16="http://schemas.microsoft.com/office/drawing/2014/main" id="{448D2FB6-0E6D-844A-9B23-9DA9C4812D33}"/>
              </a:ext>
            </a:extLst>
          </p:cNvPr>
          <p:cNvCxnSpPr>
            <a:stCxn id="24" idx="3"/>
            <a:endCxn id="19" idx="1"/>
          </p:cNvCxnSpPr>
          <p:nvPr/>
        </p:nvCxnSpPr>
        <p:spPr>
          <a:xfrm flipV="1">
            <a:off x="6540500" y="3765533"/>
            <a:ext cx="1498600" cy="127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93346C-7D62-E74C-B213-C4264B48E525}"/>
              </a:ext>
            </a:extLst>
          </p:cNvPr>
          <p:cNvCxnSpPr>
            <a:stCxn id="18" idx="1"/>
            <a:endCxn id="24" idx="0"/>
          </p:cNvCxnSpPr>
          <p:nvPr/>
        </p:nvCxnSpPr>
        <p:spPr>
          <a:xfrm flipH="1">
            <a:off x="6223000" y="2636820"/>
            <a:ext cx="2768600" cy="911225"/>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9D59626-07EA-A047-887D-3B2A1D5C606A}"/>
              </a:ext>
            </a:extLst>
          </p:cNvPr>
          <p:cNvCxnSpPr>
            <a:stCxn id="24" idx="2"/>
            <a:endCxn id="20" idx="2"/>
          </p:cNvCxnSpPr>
          <p:nvPr/>
        </p:nvCxnSpPr>
        <p:spPr>
          <a:xfrm rot="16200000" flipH="1">
            <a:off x="8210550" y="2022458"/>
            <a:ext cx="12700" cy="3975100"/>
          </a:xfrm>
          <a:prstGeom prst="curvedConnector3">
            <a:avLst>
              <a:gd name="adj1" fmla="val 390000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Multiply 27">
            <a:extLst>
              <a:ext uri="{FF2B5EF4-FFF2-40B4-BE49-F238E27FC236}">
                <a16:creationId xmlns:a16="http://schemas.microsoft.com/office/drawing/2014/main" id="{A46AFB1C-495C-C74E-97CD-ED00A1637313}"/>
              </a:ext>
            </a:extLst>
          </p:cNvPr>
          <p:cNvSpPr/>
          <p:nvPr/>
        </p:nvSpPr>
        <p:spPr>
          <a:xfrm>
            <a:off x="7480300" y="26971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29" name="Multiply 28">
            <a:extLst>
              <a:ext uri="{FF2B5EF4-FFF2-40B4-BE49-F238E27FC236}">
                <a16:creationId xmlns:a16="http://schemas.microsoft.com/office/drawing/2014/main" id="{187B245E-8003-7A4E-A089-74BFC2E9B97F}"/>
              </a:ext>
            </a:extLst>
          </p:cNvPr>
          <p:cNvSpPr/>
          <p:nvPr/>
        </p:nvSpPr>
        <p:spPr>
          <a:xfrm>
            <a:off x="8089900" y="41830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30" name="TextBox 29">
            <a:extLst>
              <a:ext uri="{FF2B5EF4-FFF2-40B4-BE49-F238E27FC236}">
                <a16:creationId xmlns:a16="http://schemas.microsoft.com/office/drawing/2014/main" id="{83E10034-C2AC-5A4B-80F5-EBEE1FEE4587}"/>
              </a:ext>
            </a:extLst>
          </p:cNvPr>
          <p:cNvSpPr txBox="1">
            <a:spLocks noChangeArrowheads="1"/>
          </p:cNvSpPr>
          <p:nvPr/>
        </p:nvSpPr>
        <p:spPr bwMode="auto">
          <a:xfrm>
            <a:off x="8775700" y="4551345"/>
            <a:ext cx="257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en-GB" altLang="en-US" sz="1800">
                <a:solidFill>
                  <a:srgbClr val="FF3300"/>
                </a:solidFill>
              </a:rPr>
              <a:t>Exclusion restriction</a:t>
            </a:r>
          </a:p>
        </p:txBody>
      </p:sp>
      <p:sp>
        <p:nvSpPr>
          <p:cNvPr id="31" name="Rectangle 30">
            <a:extLst>
              <a:ext uri="{FF2B5EF4-FFF2-40B4-BE49-F238E27FC236}">
                <a16:creationId xmlns:a16="http://schemas.microsoft.com/office/drawing/2014/main" id="{3F57460C-934E-3F4D-AB11-C2B58A736AB4}"/>
              </a:ext>
            </a:extLst>
          </p:cNvPr>
          <p:cNvSpPr/>
          <p:nvPr/>
        </p:nvSpPr>
        <p:spPr>
          <a:xfrm>
            <a:off x="6832600" y="5000905"/>
            <a:ext cx="6096000" cy="923330"/>
          </a:xfrm>
          <a:prstGeom prst="rect">
            <a:avLst/>
          </a:prstGeom>
        </p:spPr>
        <p:txBody>
          <a:bodyPr>
            <a:spAutoFit/>
          </a:bodyPr>
          <a:lstStyle/>
          <a:p>
            <a:pPr>
              <a:spcBef>
                <a:spcPct val="0"/>
              </a:spcBef>
            </a:pPr>
            <a:r>
              <a:rPr lang="en-GB" altLang="en-US" dirty="0">
                <a:solidFill>
                  <a:srgbClr val="00B050"/>
                </a:solidFill>
              </a:rPr>
              <a:t> Z is not independent of X</a:t>
            </a:r>
          </a:p>
          <a:p>
            <a:pPr>
              <a:spcBef>
                <a:spcPct val="0"/>
              </a:spcBef>
            </a:pPr>
            <a:r>
              <a:rPr lang="en-GB" altLang="en-US" dirty="0"/>
              <a:t> </a:t>
            </a:r>
            <a:r>
              <a:rPr lang="en-GB" altLang="en-US" dirty="0">
                <a:solidFill>
                  <a:srgbClr val="FF9900"/>
                </a:solidFill>
              </a:rPr>
              <a:t>Z is independent of C </a:t>
            </a:r>
          </a:p>
          <a:p>
            <a:pPr>
              <a:spcBef>
                <a:spcPct val="0"/>
              </a:spcBef>
            </a:pPr>
            <a:r>
              <a:rPr lang="en-GB" altLang="en-US" dirty="0"/>
              <a:t> </a:t>
            </a:r>
            <a:r>
              <a:rPr lang="en-GB" altLang="en-US" dirty="0">
                <a:solidFill>
                  <a:srgbClr val="FF0000"/>
                </a:solidFill>
              </a:rPr>
              <a:t>Z is independent of Y, given X &amp; C</a:t>
            </a:r>
          </a:p>
        </p:txBody>
      </p:sp>
    </p:spTree>
    <p:extLst>
      <p:ext uri="{BB962C8B-B14F-4D97-AF65-F5344CB8AC3E}">
        <p14:creationId xmlns:p14="http://schemas.microsoft.com/office/powerpoint/2010/main" val="3494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in)">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ox(in)">
                                      <p:cBhvr>
                                        <p:cTn id="22" dur="1000"/>
                                        <p:tgtEl>
                                          <p:spTgt spid="2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ox(in)">
                                      <p:cBhvr>
                                        <p:cTn id="2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4F5F-7E28-AB46-911C-4D3A97E6617A}"/>
              </a:ext>
            </a:extLst>
          </p:cNvPr>
          <p:cNvSpPr>
            <a:spLocks noGrp="1"/>
          </p:cNvSpPr>
          <p:nvPr>
            <p:ph type="title"/>
          </p:nvPr>
        </p:nvSpPr>
        <p:spPr/>
        <p:txBody>
          <a:bodyPr/>
          <a:lstStyle/>
          <a:p>
            <a:r>
              <a:rPr lang="en-US" dirty="0"/>
              <a:t>Why are genetic associations special?</a:t>
            </a:r>
          </a:p>
        </p:txBody>
      </p:sp>
      <p:sp>
        <p:nvSpPr>
          <p:cNvPr id="3" name="Content Placeholder 2">
            <a:extLst>
              <a:ext uri="{FF2B5EF4-FFF2-40B4-BE49-F238E27FC236}">
                <a16:creationId xmlns:a16="http://schemas.microsoft.com/office/drawing/2014/main" id="{2E24DD1F-B348-3C42-94B2-4308675AA8D4}"/>
              </a:ext>
            </a:extLst>
          </p:cNvPr>
          <p:cNvSpPr>
            <a:spLocks noGrp="1"/>
          </p:cNvSpPr>
          <p:nvPr>
            <p:ph idx="1"/>
          </p:nvPr>
        </p:nvSpPr>
        <p:spPr/>
        <p:txBody>
          <a:bodyPr/>
          <a:lstStyle/>
          <a:p>
            <a:r>
              <a:rPr lang="en-US" dirty="0"/>
              <a:t>Due to Mendel’s laws</a:t>
            </a:r>
          </a:p>
          <a:p>
            <a:pPr lvl="1"/>
            <a:r>
              <a:rPr lang="en-US" dirty="0"/>
              <a:t>Law of segregation: inheritance of an allele is random and independent of environment </a:t>
            </a:r>
            <a:r>
              <a:rPr lang="en-US" dirty="0" err="1"/>
              <a:t>etc</a:t>
            </a:r>
            <a:endParaRPr lang="en-US" dirty="0"/>
          </a:p>
          <a:p>
            <a:pPr lvl="1"/>
            <a:r>
              <a:rPr lang="en-US" dirty="0"/>
              <a:t>Law of independent assortment: genes for different traits segregate independently (assuming not in LD)</a:t>
            </a:r>
          </a:p>
          <a:p>
            <a:endParaRPr lang="en-US" dirty="0"/>
          </a:p>
          <a:p>
            <a:r>
              <a:rPr lang="en-US" dirty="0"/>
              <a:t>The direction of causality is known – always from SNP to trait</a:t>
            </a:r>
          </a:p>
          <a:p>
            <a:r>
              <a:rPr lang="en-US" dirty="0"/>
              <a:t>Genetic variants are </a:t>
            </a:r>
            <a:r>
              <a:rPr lang="en-US" b="1" dirty="0"/>
              <a:t>potentially </a:t>
            </a:r>
            <a:r>
              <a:rPr lang="en-US" dirty="0"/>
              <a:t>very good instrumental variables</a:t>
            </a:r>
          </a:p>
          <a:p>
            <a:r>
              <a:rPr lang="en-US" dirty="0"/>
              <a:t>Using genetic variants as IVs is a special case of IV analysis, known as Mendelian randomization</a:t>
            </a:r>
          </a:p>
          <a:p>
            <a:endParaRPr lang="en-US" dirty="0"/>
          </a:p>
        </p:txBody>
      </p:sp>
    </p:spTree>
    <p:extLst>
      <p:ext uri="{BB962C8B-B14F-4D97-AF65-F5344CB8AC3E}">
        <p14:creationId xmlns:p14="http://schemas.microsoft.com/office/powerpoint/2010/main" val="130720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765851" y="1425196"/>
            <a:ext cx="3912782" cy="5146894"/>
            <a:chOff x="1800448" y="1424763"/>
            <a:chExt cx="3912782" cy="5146894"/>
          </a:xfrm>
        </p:grpSpPr>
        <p:sp>
          <p:nvSpPr>
            <p:cNvPr id="2" name="TextBox 1"/>
            <p:cNvSpPr txBox="1"/>
            <p:nvPr/>
          </p:nvSpPr>
          <p:spPr>
            <a:xfrm>
              <a:off x="2108792"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Mendelian randomization</a:t>
              </a:r>
            </a:p>
          </p:txBody>
        </p:sp>
        <p:sp>
          <p:nvSpPr>
            <p:cNvPr id="4" name="TextBox 3"/>
            <p:cNvSpPr txBox="1"/>
            <p:nvPr/>
          </p:nvSpPr>
          <p:spPr>
            <a:xfrm>
              <a:off x="2108792" y="2534093"/>
              <a:ext cx="298774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Random segregation of alleles</a:t>
              </a:r>
            </a:p>
          </p:txBody>
        </p:sp>
        <p:sp>
          <p:nvSpPr>
            <p:cNvPr id="6" name="TextBox 5"/>
            <p:cNvSpPr txBox="1"/>
            <p:nvPr/>
          </p:nvSpPr>
          <p:spPr>
            <a:xfrm>
              <a:off x="1800448"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Exposed: functional alleles</a:t>
              </a:r>
            </a:p>
          </p:txBody>
        </p:sp>
        <p:sp>
          <p:nvSpPr>
            <p:cNvPr id="7" name="TextBox 6"/>
            <p:cNvSpPr txBox="1"/>
            <p:nvPr/>
          </p:nvSpPr>
          <p:spPr>
            <a:xfrm>
              <a:off x="3916327"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Control: </a:t>
              </a:r>
            </a:p>
            <a:p>
              <a:pPr algn="ctr"/>
              <a:r>
                <a:rPr lang="en-US" dirty="0"/>
                <a:t>null alleles</a:t>
              </a:r>
            </a:p>
          </p:txBody>
        </p:sp>
        <p:sp>
          <p:nvSpPr>
            <p:cNvPr id="8" name="TextBox 7"/>
            <p:cNvSpPr txBox="1"/>
            <p:nvPr/>
          </p:nvSpPr>
          <p:spPr>
            <a:xfrm>
              <a:off x="2959397"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9" name="TextBox 8"/>
            <p:cNvSpPr txBox="1"/>
            <p:nvPr/>
          </p:nvSpPr>
          <p:spPr>
            <a:xfrm>
              <a:off x="1800448"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15" name="Straight Arrow Connector 14"/>
            <p:cNvCxnSpPr>
              <a:stCxn id="2" idx="2"/>
              <a:endCxn id="4" idx="0"/>
            </p:cNvCxnSpPr>
            <p:nvPr/>
          </p:nvCxnSpPr>
          <p:spPr>
            <a:xfrm>
              <a:off x="3602666"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2"/>
              <a:endCxn id="6" idx="0"/>
            </p:cNvCxnSpPr>
            <p:nvPr/>
          </p:nvCxnSpPr>
          <p:spPr>
            <a:xfrm flipH="1">
              <a:off x="2698900" y="2903426"/>
              <a:ext cx="903767"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2"/>
            </p:cNvCxnSpPr>
            <p:nvPr/>
          </p:nvCxnSpPr>
          <p:spPr>
            <a:xfrm>
              <a:off x="3602666" y="2903426"/>
              <a:ext cx="1212112"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p:cNvCxnSpPr>
            <p:nvPr/>
          </p:nvCxnSpPr>
          <p:spPr>
            <a:xfrm>
              <a:off x="2698899"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p:cNvCxnSpPr>
            <p:nvPr/>
          </p:nvCxnSpPr>
          <p:spPr>
            <a:xfrm>
              <a:off x="4814778"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311350" y="1425196"/>
            <a:ext cx="3912782" cy="5146894"/>
            <a:chOff x="6492950" y="1424763"/>
            <a:chExt cx="3912782" cy="5146894"/>
          </a:xfrm>
        </p:grpSpPr>
        <p:sp>
          <p:nvSpPr>
            <p:cNvPr id="3" name="TextBox 2"/>
            <p:cNvSpPr txBox="1"/>
            <p:nvPr/>
          </p:nvSpPr>
          <p:spPr>
            <a:xfrm>
              <a:off x="6843825"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Randomized controlled trial</a:t>
              </a:r>
            </a:p>
          </p:txBody>
        </p:sp>
        <p:sp>
          <p:nvSpPr>
            <p:cNvPr id="5" name="TextBox 4"/>
            <p:cNvSpPr txBox="1"/>
            <p:nvPr/>
          </p:nvSpPr>
          <p:spPr>
            <a:xfrm>
              <a:off x="6843825" y="253409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Randomization method</a:t>
              </a:r>
            </a:p>
          </p:txBody>
        </p:sp>
        <p:sp>
          <p:nvSpPr>
            <p:cNvPr id="10" name="TextBox 9"/>
            <p:cNvSpPr txBox="1"/>
            <p:nvPr/>
          </p:nvSpPr>
          <p:spPr>
            <a:xfrm>
              <a:off x="6492950"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Exposed: intervention</a:t>
              </a:r>
            </a:p>
          </p:txBody>
        </p:sp>
        <p:sp>
          <p:nvSpPr>
            <p:cNvPr id="11" name="TextBox 10"/>
            <p:cNvSpPr txBox="1"/>
            <p:nvPr/>
          </p:nvSpPr>
          <p:spPr>
            <a:xfrm>
              <a:off x="8608829"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Control: </a:t>
              </a:r>
            </a:p>
            <a:p>
              <a:pPr algn="ctr"/>
              <a:r>
                <a:rPr lang="en-US" dirty="0"/>
                <a:t>no intervention</a:t>
              </a:r>
            </a:p>
          </p:txBody>
        </p:sp>
        <p:sp>
          <p:nvSpPr>
            <p:cNvPr id="12" name="TextBox 11"/>
            <p:cNvSpPr txBox="1"/>
            <p:nvPr/>
          </p:nvSpPr>
          <p:spPr>
            <a:xfrm>
              <a:off x="7651899"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13" name="TextBox 12"/>
            <p:cNvSpPr txBox="1"/>
            <p:nvPr/>
          </p:nvSpPr>
          <p:spPr>
            <a:xfrm>
              <a:off x="6492950"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25" name="Straight Arrow Connector 24"/>
            <p:cNvCxnSpPr>
              <a:stCxn id="3" idx="2"/>
              <a:endCxn id="5" idx="0"/>
            </p:cNvCxnSpPr>
            <p:nvPr/>
          </p:nvCxnSpPr>
          <p:spPr>
            <a:xfrm>
              <a:off x="8337699"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2"/>
              <a:endCxn id="10" idx="0"/>
            </p:cNvCxnSpPr>
            <p:nvPr/>
          </p:nvCxnSpPr>
          <p:spPr>
            <a:xfrm flipH="1">
              <a:off x="7391401" y="2903426"/>
              <a:ext cx="946298"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 idx="2"/>
              <a:endCxn id="11" idx="0"/>
            </p:cNvCxnSpPr>
            <p:nvPr/>
          </p:nvCxnSpPr>
          <p:spPr>
            <a:xfrm>
              <a:off x="8337700" y="2903426"/>
              <a:ext cx="1169581"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2"/>
            </p:cNvCxnSpPr>
            <p:nvPr/>
          </p:nvCxnSpPr>
          <p:spPr>
            <a:xfrm>
              <a:off x="7391401"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p:cNvCxnSpPr>
            <p:nvPr/>
          </p:nvCxnSpPr>
          <p:spPr>
            <a:xfrm>
              <a:off x="9507280"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906773" y="132102"/>
            <a:ext cx="8498959" cy="646331"/>
          </a:xfrm>
          <a:prstGeom prst="rect">
            <a:avLst/>
          </a:prstGeom>
          <a:noFill/>
        </p:spPr>
        <p:txBody>
          <a:bodyPr wrap="square" rtlCol="0">
            <a:spAutoFit/>
          </a:bodyPr>
          <a:lstStyle/>
          <a:p>
            <a:r>
              <a:rPr lang="en-US" sz="3600" dirty="0"/>
              <a:t>Mendelian randomization analogous to RCTs</a:t>
            </a:r>
          </a:p>
        </p:txBody>
      </p:sp>
    </p:spTree>
    <p:extLst>
      <p:ext uri="{BB962C8B-B14F-4D97-AF65-F5344CB8AC3E}">
        <p14:creationId xmlns:p14="http://schemas.microsoft.com/office/powerpoint/2010/main" val="130758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222A319-B85C-BD4F-B91C-AFFC5E75479E}"/>
              </a:ext>
            </a:extLst>
          </p:cNvPr>
          <p:cNvPicPr>
            <a:picLocks noGrp="1" noChangeAspect="1"/>
          </p:cNvPicPr>
          <p:nvPr>
            <p:ph idx="1"/>
          </p:nvPr>
        </p:nvPicPr>
        <p:blipFill>
          <a:blip r:embed="rId2"/>
          <a:stretch>
            <a:fillRect/>
          </a:stretch>
        </p:blipFill>
        <p:spPr>
          <a:xfrm>
            <a:off x="4038600" y="1234905"/>
            <a:ext cx="7188199" cy="4384801"/>
          </a:xfrm>
          <a:prstGeom prst="rect">
            <a:avLst/>
          </a:prstGeom>
        </p:spPr>
      </p:pic>
      <p:sp>
        <p:nvSpPr>
          <p:cNvPr id="5" name="TextBox 4">
            <a:extLst>
              <a:ext uri="{FF2B5EF4-FFF2-40B4-BE49-F238E27FC236}">
                <a16:creationId xmlns:a16="http://schemas.microsoft.com/office/drawing/2014/main" id="{B06DBABA-21CA-B847-AF42-01CAD585CF7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Can a biologist fix a radio?</a:t>
            </a:r>
          </a:p>
        </p:txBody>
      </p:sp>
    </p:spTree>
    <p:extLst>
      <p:ext uri="{BB962C8B-B14F-4D97-AF65-F5344CB8AC3E}">
        <p14:creationId xmlns:p14="http://schemas.microsoft.com/office/powerpoint/2010/main" val="141880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319DAF-4883-024A-87BC-971148764313}"/>
              </a:ext>
            </a:extLst>
          </p:cNvPr>
          <p:cNvPicPr>
            <a:picLocks noChangeAspect="1"/>
          </p:cNvPicPr>
          <p:nvPr/>
        </p:nvPicPr>
        <p:blipFill>
          <a:blip r:embed="rId2"/>
          <a:stretch>
            <a:fillRect/>
          </a:stretch>
        </p:blipFill>
        <p:spPr>
          <a:xfrm>
            <a:off x="643467" y="933285"/>
            <a:ext cx="10905066" cy="4991430"/>
          </a:xfrm>
          <a:prstGeom prst="rect">
            <a:avLst/>
          </a:prstGeom>
        </p:spPr>
      </p:pic>
      <p:sp>
        <p:nvSpPr>
          <p:cNvPr id="7" name="TextBox 6">
            <a:extLst>
              <a:ext uri="{FF2B5EF4-FFF2-40B4-BE49-F238E27FC236}">
                <a16:creationId xmlns:a16="http://schemas.microsoft.com/office/drawing/2014/main" id="{3380A513-251F-9D4C-873D-A08AA5AD9ACD}"/>
              </a:ext>
            </a:extLst>
          </p:cNvPr>
          <p:cNvSpPr txBox="1"/>
          <p:nvPr/>
        </p:nvSpPr>
        <p:spPr>
          <a:xfrm>
            <a:off x="8914796" y="1103586"/>
            <a:ext cx="2343807"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r"/>
            <a:r>
              <a:rPr lang="en-US" dirty="0"/>
              <a:t>A natural experiment…</a:t>
            </a:r>
          </a:p>
        </p:txBody>
      </p:sp>
    </p:spTree>
    <p:extLst>
      <p:ext uri="{BB962C8B-B14F-4D97-AF65-F5344CB8AC3E}">
        <p14:creationId xmlns:p14="http://schemas.microsoft.com/office/powerpoint/2010/main" val="271456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1810145" y="0"/>
            <a:ext cx="8340811" cy="6858000"/>
          </a:xfrm>
          <a:prstGeom prst="rect">
            <a:avLst/>
          </a:prstGeom>
          <a:noFill/>
          <a:ln>
            <a:noFill/>
          </a:ln>
        </p:spPr>
      </p:pic>
    </p:spTree>
    <p:extLst>
      <p:ext uri="{BB962C8B-B14F-4D97-AF65-F5344CB8AC3E}">
        <p14:creationId xmlns:p14="http://schemas.microsoft.com/office/powerpoint/2010/main" val="73764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813-4F59-184B-8811-2B548AEEE589}"/>
              </a:ext>
            </a:extLst>
          </p:cNvPr>
          <p:cNvSpPr>
            <a:spLocks noGrp="1"/>
          </p:cNvSpPr>
          <p:nvPr>
            <p:ph type="title"/>
          </p:nvPr>
        </p:nvSpPr>
        <p:spPr/>
        <p:txBody>
          <a:bodyPr/>
          <a:lstStyle/>
          <a:p>
            <a:r>
              <a:rPr lang="en-US"/>
              <a:t>How to use genetic associations to infer causality</a:t>
            </a:r>
            <a:endParaRPr lang="en-US" dirty="0"/>
          </a:p>
        </p:txBody>
      </p:sp>
      <p:sp>
        <p:nvSpPr>
          <p:cNvPr id="3" name="Content Placeholder 2">
            <a:extLst>
              <a:ext uri="{FF2B5EF4-FFF2-40B4-BE49-F238E27FC236}">
                <a16:creationId xmlns:a16="http://schemas.microsoft.com/office/drawing/2014/main" id="{5362E107-CB82-1C4D-A8AF-D711AA22E317}"/>
              </a:ext>
            </a:extLst>
          </p:cNvPr>
          <p:cNvSpPr>
            <a:spLocks noGrp="1"/>
          </p:cNvSpPr>
          <p:nvPr>
            <p:ph sz="half" idx="1"/>
          </p:nvPr>
        </p:nvSpPr>
        <p:spPr/>
        <p:txBody>
          <a:bodyPr/>
          <a:lstStyle/>
          <a:p>
            <a:r>
              <a:rPr lang="en-US" dirty="0"/>
              <a:t>If X causes Y then everything that causes X should also associate with Y</a:t>
            </a:r>
          </a:p>
          <a:p>
            <a:pPr lvl="1"/>
            <a:r>
              <a:rPr lang="en-US" dirty="0"/>
              <a:t>Given we have sufficient power</a:t>
            </a:r>
          </a:p>
          <a:p>
            <a:endParaRPr lang="en-US" dirty="0"/>
          </a:p>
          <a:p>
            <a:r>
              <a:rPr lang="en-US" dirty="0"/>
              <a:t>If Z is a valid instrument for X then if it associates with Y then X causes Y.</a:t>
            </a:r>
          </a:p>
        </p:txBody>
      </p:sp>
      <p:pic>
        <p:nvPicPr>
          <p:cNvPr id="7" name="Content Placeholder 6">
            <a:extLst>
              <a:ext uri="{FF2B5EF4-FFF2-40B4-BE49-F238E27FC236}">
                <a16:creationId xmlns:a16="http://schemas.microsoft.com/office/drawing/2014/main" id="{CEA724D7-84AF-FD4E-80C1-1DAEF18A850E}"/>
              </a:ext>
            </a:extLst>
          </p:cNvPr>
          <p:cNvPicPr>
            <a:picLocks noGrp="1" noChangeAspect="1"/>
          </p:cNvPicPr>
          <p:nvPr>
            <p:ph sz="half" idx="2"/>
          </p:nvPr>
        </p:nvPicPr>
        <p:blipFill>
          <a:blip r:embed="rId2"/>
          <a:stretch>
            <a:fillRect/>
          </a:stretch>
        </p:blipFill>
        <p:spPr>
          <a:xfrm>
            <a:off x="6172200" y="2498428"/>
            <a:ext cx="5181600" cy="3005732"/>
          </a:xfrm>
          <a:prstGeom prst="rect">
            <a:avLst/>
          </a:prstGeom>
        </p:spPr>
      </p:pic>
    </p:spTree>
    <p:extLst>
      <p:ext uri="{BB962C8B-B14F-4D97-AF65-F5344CB8AC3E}">
        <p14:creationId xmlns:p14="http://schemas.microsoft.com/office/powerpoint/2010/main" val="144128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C7F3-1E4C-E848-9865-94F9DC6CC5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64121DB-AF65-6845-9828-751307D6414B}"/>
              </a:ext>
            </a:extLst>
          </p:cNvPr>
          <p:cNvSpPr>
            <a:spLocks noGrp="1"/>
          </p:cNvSpPr>
          <p:nvPr>
            <p:ph idx="1"/>
          </p:nvPr>
        </p:nvSpPr>
        <p:spPr/>
        <p:txBody>
          <a:bodyPr/>
          <a:lstStyle/>
          <a:p>
            <a:pPr marL="0" indent="0">
              <a:buNone/>
            </a:pPr>
            <a:r>
              <a:rPr lang="en-US" dirty="0"/>
              <a:t>Session 1:</a:t>
            </a:r>
          </a:p>
          <a:p>
            <a:r>
              <a:rPr lang="en-GB" dirty="0"/>
              <a:t>Context, basic principles and assumptions of MR</a:t>
            </a:r>
          </a:p>
          <a:p>
            <a:r>
              <a:rPr lang="en-GB" dirty="0"/>
              <a:t>How to perform and interpret MR analyses</a:t>
            </a:r>
          </a:p>
          <a:p>
            <a:r>
              <a:rPr lang="en-US" dirty="0"/>
              <a:t>What can go wrong</a:t>
            </a:r>
          </a:p>
          <a:p>
            <a:r>
              <a:rPr lang="en-US" dirty="0"/>
              <a:t>Sensitivity analyses</a:t>
            </a:r>
          </a:p>
          <a:p>
            <a:pPr marL="0" indent="0">
              <a:buNone/>
            </a:pPr>
            <a:endParaRPr lang="en-US" dirty="0"/>
          </a:p>
          <a:p>
            <a:pPr marL="0" indent="0">
              <a:buNone/>
            </a:pPr>
            <a:r>
              <a:rPr lang="en-US" dirty="0"/>
              <a:t>Session 2:</a:t>
            </a:r>
          </a:p>
          <a:p>
            <a:r>
              <a:rPr lang="en-US" dirty="0"/>
              <a:t>Practical</a:t>
            </a:r>
          </a:p>
          <a:p>
            <a:endParaRPr lang="en-US" dirty="0"/>
          </a:p>
        </p:txBody>
      </p:sp>
    </p:spTree>
    <p:extLst>
      <p:ext uri="{BB962C8B-B14F-4D97-AF65-F5344CB8AC3E}">
        <p14:creationId xmlns:p14="http://schemas.microsoft.com/office/powerpoint/2010/main" val="2184270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FB13-CC81-294C-AF06-CDF755C0678F}"/>
              </a:ext>
            </a:extLst>
          </p:cNvPr>
          <p:cNvSpPr>
            <a:spLocks noGrp="1"/>
          </p:cNvSpPr>
          <p:nvPr>
            <p:ph type="title"/>
          </p:nvPr>
        </p:nvSpPr>
        <p:spPr/>
        <p:txBody>
          <a:bodyPr/>
          <a:lstStyle/>
          <a:p>
            <a:r>
              <a:rPr lang="en-US" dirty="0"/>
              <a:t>Mendelian </a:t>
            </a:r>
            <a:r>
              <a:rPr lang="en-US" dirty="0" err="1"/>
              <a:t>randomisation</a:t>
            </a:r>
            <a:r>
              <a:rPr lang="en-US" dirty="0"/>
              <a:t> using individual level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799B9D-429E-E44D-8140-3F3AF87EFCD6}"/>
                  </a:ext>
                </a:extLst>
              </p:cNvPr>
              <p:cNvSpPr>
                <a:spLocks noGrp="1"/>
              </p:cNvSpPr>
              <p:nvPr>
                <p:ph idx="1"/>
              </p:nvPr>
            </p:nvSpPr>
            <p:spPr/>
            <p:txBody>
              <a:bodyPr/>
              <a:lstStyle/>
              <a:p>
                <a:r>
                  <a:rPr lang="en-US" dirty="0"/>
                  <a:t>Need: X, Y and instrument(s) for X</a:t>
                </a:r>
              </a:p>
              <a:p>
                <a:r>
                  <a:rPr lang="en-US" dirty="0"/>
                  <a:t>Perform two-stage least squares</a:t>
                </a:r>
              </a:p>
              <a:p>
                <a:pPr marL="0" indent="0">
                  <a:buNone/>
                </a:pPr>
                <a:endParaRPr lang="en-US" dirty="0"/>
              </a:p>
              <a:p>
                <a:pPr marL="514350" indent="-514350">
                  <a:buFont typeface="+mj-lt"/>
                  <a:buAutoNum type="arabicPeriod"/>
                </a:pPr>
                <a:r>
                  <a:rPr lang="en-US" dirty="0"/>
                  <a:t>Create a genetic predictor for X</a:t>
                </a:r>
              </a:p>
              <a:p>
                <a:pPr marL="457200" lvl="1"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𝑧</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ea typeface="Cambria Math" panose="02040503050406030204" pitchFamily="18" charset="0"/>
                            </a:rPr>
                            <m:t>𝑖</m:t>
                          </m:r>
                        </m:sub>
                      </m:sSub>
                    </m:oMath>
                  </m:oMathPara>
                </a14:m>
                <a:endParaRPr lang="en-GB" b="0"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sub>
                      </m:sSub>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𝛾</m:t>
                          </m:r>
                        </m:e>
                      </m:acc>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𝑧</m:t>
                          </m:r>
                        </m:e>
                        <m:sub>
                          <m:r>
                            <a:rPr lang="en-GB" i="1">
                              <a:latin typeface="Cambria Math" panose="02040503050406030204" pitchFamily="18" charset="0"/>
                              <a:ea typeface="Cambria Math" panose="02040503050406030204" pitchFamily="18" charset="0"/>
                            </a:rPr>
                            <m:t>𝑖</m:t>
                          </m:r>
                        </m:sub>
                      </m:sSub>
                    </m:oMath>
                  </m:oMathPara>
                </a14:m>
                <a:endParaRPr lang="en-US" dirty="0"/>
              </a:p>
              <a:p>
                <a:pPr marL="514350" indent="-514350">
                  <a:buFont typeface="+mj-lt"/>
                  <a:buAutoNum type="arabicPeriod"/>
                </a:pPr>
                <a:r>
                  <a:rPr lang="en-US" dirty="0"/>
                  <a:t>Regress the predictor against Y</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𝑥</m:t>
                              </m:r>
                            </m:e>
                          </m:acc>
                        </m:e>
                        <m:sub>
                          <m:r>
                            <a:rPr lang="en-GB" i="1">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b="0" dirty="0"/>
              </a:p>
              <a:p>
                <a:pPr marL="457200" lvl="1" indent="0">
                  <a:buNone/>
                </a:pPr>
                <a:endParaRPr lang="en-US" dirty="0"/>
              </a:p>
              <a:p>
                <a:pPr marL="457200" lvl="1" indent="0">
                  <a:buNone/>
                </a:pPr>
                <a:r>
                  <a:rPr lang="en-US" dirty="0"/>
                  <a:t>Now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US" dirty="0"/>
                  <a:t> is the asymptotically unbiased estimate of the effect of x on y</a:t>
                </a:r>
              </a:p>
            </p:txBody>
          </p:sp>
        </mc:Choice>
        <mc:Fallback xmlns="">
          <p:sp>
            <p:nvSpPr>
              <p:cNvPr id="3" name="Content Placeholder 2">
                <a:extLst>
                  <a:ext uri="{FF2B5EF4-FFF2-40B4-BE49-F238E27FC236}">
                    <a16:creationId xmlns:a16="http://schemas.microsoft.com/office/drawing/2014/main" id="{7C799B9D-429E-E44D-8140-3F3AF87EFCD6}"/>
                  </a:ext>
                </a:extLst>
              </p:cNvPr>
              <p:cNvSpPr>
                <a:spLocks noGrp="1" noRot="1" noChangeAspect="1" noMove="1" noResize="1" noEditPoints="1" noAdjustHandles="1" noChangeArrowheads="1" noChangeShapeType="1" noTextEdit="1"/>
              </p:cNvSpPr>
              <p:nvPr>
                <p:ph idx="1"/>
              </p:nvPr>
            </p:nvSpPr>
            <p:spPr>
              <a:blipFill>
                <a:blip r:embed="rId2"/>
                <a:stretch>
                  <a:fillRect l="-1086" t="-2632" b="-1754"/>
                </a:stretch>
              </a:blipFill>
            </p:spPr>
            <p:txBody>
              <a:bodyPr/>
              <a:lstStyle/>
              <a:p>
                <a:r>
                  <a:rPr lang="en-US">
                    <a:noFill/>
                  </a:rPr>
                  <a:t> </a:t>
                </a:r>
              </a:p>
            </p:txBody>
          </p:sp>
        </mc:Fallback>
      </mc:AlternateContent>
    </p:spTree>
    <p:extLst>
      <p:ext uri="{BB962C8B-B14F-4D97-AF65-F5344CB8AC3E}">
        <p14:creationId xmlns:p14="http://schemas.microsoft.com/office/powerpoint/2010/main" val="383098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304800"/>
            <a:ext cx="9144000" cy="584200"/>
          </a:xfrm>
        </p:spPr>
        <p:txBody>
          <a:bodyPr>
            <a:normAutofit fontScale="90000"/>
          </a:bodyPr>
          <a:lstStyle/>
          <a:p>
            <a:r>
              <a:rPr lang="en-GB" sz="3600" dirty="0">
                <a:latin typeface="Arial" panose="020B0604020202020204" pitchFamily="34" charset="0"/>
                <a:cs typeface="Arial" panose="020B0604020202020204" pitchFamily="34" charset="0"/>
              </a:rPr>
              <a:t>Example: genes, CRP and CHD (risk factors)</a:t>
            </a:r>
          </a:p>
        </p:txBody>
      </p:sp>
      <p:sp>
        <p:nvSpPr>
          <p:cNvPr id="32771" name="Text Box 1026"/>
          <p:cNvSpPr txBox="1">
            <a:spLocks noChangeArrowheads="1"/>
          </p:cNvSpPr>
          <p:nvPr/>
        </p:nvSpPr>
        <p:spPr bwMode="auto">
          <a:xfrm>
            <a:off x="1663700" y="3708400"/>
            <a:ext cx="37338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Z</a:t>
            </a:r>
            <a:r>
              <a:rPr lang="en-GB" sz="2800" dirty="0">
                <a:latin typeface="Arial" panose="020B0604020202020204" pitchFamily="34" charset="0"/>
                <a:cs typeface="Arial" panose="020B0604020202020204" pitchFamily="34" charset="0"/>
              </a:rPr>
              <a:t> </a:t>
            </a:r>
          </a:p>
          <a:p>
            <a:pPr algn="ctr">
              <a:spcBef>
                <a:spcPct val="50000"/>
              </a:spcBef>
            </a:pPr>
            <a:r>
              <a:rPr lang="en-GB" sz="2800" i="1" dirty="0">
                <a:latin typeface="Arial" panose="020B0604020202020204" pitchFamily="34" charset="0"/>
                <a:cs typeface="Arial" panose="020B0604020202020204" pitchFamily="34" charset="0"/>
              </a:rPr>
              <a:t>CRP</a:t>
            </a:r>
            <a:r>
              <a:rPr lang="en-GB" sz="2800" dirty="0">
                <a:latin typeface="Arial" panose="020B0604020202020204" pitchFamily="34" charset="0"/>
                <a:cs typeface="Arial" panose="020B0604020202020204" pitchFamily="34" charset="0"/>
              </a:rPr>
              <a:t> haplotypes</a:t>
            </a:r>
            <a:endParaRPr lang="en-GB" sz="2800" b="1" dirty="0">
              <a:latin typeface="Arial" panose="020B0604020202020204" pitchFamily="34" charset="0"/>
              <a:cs typeface="Arial" panose="020B0604020202020204" pitchFamily="34" charset="0"/>
            </a:endParaRPr>
          </a:p>
        </p:txBody>
      </p:sp>
      <p:sp>
        <p:nvSpPr>
          <p:cNvPr id="32772" name="Text Box 1027"/>
          <p:cNvSpPr txBox="1">
            <a:spLocks noChangeArrowheads="1"/>
          </p:cNvSpPr>
          <p:nvPr/>
        </p:nvSpPr>
        <p:spPr bwMode="auto">
          <a:xfrm>
            <a:off x="5321300" y="3708400"/>
            <a:ext cx="2819400" cy="1169988"/>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X </a:t>
            </a:r>
          </a:p>
          <a:p>
            <a:pPr algn="ctr">
              <a:spcBef>
                <a:spcPct val="50000"/>
              </a:spcBef>
            </a:pPr>
            <a:r>
              <a:rPr lang="en-GB" sz="2800">
                <a:latin typeface="Arial" panose="020B0604020202020204" pitchFamily="34" charset="0"/>
                <a:cs typeface="Arial" panose="020B0604020202020204" pitchFamily="34" charset="0"/>
              </a:rPr>
              <a:t>CRP</a:t>
            </a:r>
          </a:p>
        </p:txBody>
      </p:sp>
      <p:sp>
        <p:nvSpPr>
          <p:cNvPr id="32773" name="Text Box 1028"/>
          <p:cNvSpPr txBox="1">
            <a:spLocks noChangeArrowheads="1"/>
          </p:cNvSpPr>
          <p:nvPr/>
        </p:nvSpPr>
        <p:spPr bwMode="auto">
          <a:xfrm>
            <a:off x="8369300" y="3708401"/>
            <a:ext cx="2057400" cy="1160463"/>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Y </a:t>
            </a:r>
          </a:p>
          <a:p>
            <a:pPr algn="ctr">
              <a:spcBef>
                <a:spcPct val="50000"/>
              </a:spcBef>
            </a:pPr>
            <a:r>
              <a:rPr lang="en-GB" sz="2800">
                <a:latin typeface="Arial" panose="020B0604020202020204" pitchFamily="34" charset="0"/>
                <a:cs typeface="Arial" panose="020B0604020202020204" pitchFamily="34" charset="0"/>
              </a:rPr>
              <a:t>CHD</a:t>
            </a:r>
          </a:p>
        </p:txBody>
      </p:sp>
      <p:sp>
        <p:nvSpPr>
          <p:cNvPr id="32774" name="Text Box 1029"/>
          <p:cNvSpPr txBox="1">
            <a:spLocks noChangeArrowheads="1"/>
          </p:cNvSpPr>
          <p:nvPr/>
        </p:nvSpPr>
        <p:spPr bwMode="auto">
          <a:xfrm>
            <a:off x="6502400" y="1547811"/>
            <a:ext cx="32004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C</a:t>
            </a:r>
            <a:r>
              <a:rPr lang="en-GB" sz="2800" dirty="0">
                <a:latin typeface="Arial" panose="020B0604020202020204" pitchFamily="34" charset="0"/>
                <a:cs typeface="Arial" panose="020B0604020202020204" pitchFamily="34" charset="0"/>
              </a:rPr>
              <a:t> </a:t>
            </a:r>
          </a:p>
          <a:p>
            <a:pPr algn="ctr">
              <a:spcBef>
                <a:spcPct val="50000"/>
              </a:spcBef>
            </a:pPr>
            <a:r>
              <a:rPr lang="en-GB" sz="2800" dirty="0">
                <a:latin typeface="Arial" panose="020B0604020202020204" pitchFamily="34" charset="0"/>
                <a:cs typeface="Arial" panose="020B0604020202020204" pitchFamily="34" charset="0"/>
              </a:rPr>
              <a:t>Confounders</a:t>
            </a:r>
            <a:endParaRPr lang="en-GB" sz="2800" b="1" dirty="0">
              <a:latin typeface="Arial" panose="020B0604020202020204" pitchFamily="34" charset="0"/>
              <a:cs typeface="Arial" panose="020B0604020202020204" pitchFamily="34" charset="0"/>
            </a:endParaRPr>
          </a:p>
        </p:txBody>
      </p:sp>
      <p:sp>
        <p:nvSpPr>
          <p:cNvPr id="32775" name="Line 1035"/>
          <p:cNvSpPr>
            <a:spLocks noChangeShapeType="1"/>
          </p:cNvSpPr>
          <p:nvPr/>
        </p:nvSpPr>
        <p:spPr bwMode="auto">
          <a:xfrm>
            <a:off x="3873500" y="4013200"/>
            <a:ext cx="2590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6" name="Line 1036"/>
          <p:cNvSpPr>
            <a:spLocks noChangeShapeType="1"/>
          </p:cNvSpPr>
          <p:nvPr/>
        </p:nvSpPr>
        <p:spPr bwMode="auto">
          <a:xfrm>
            <a:off x="6997700" y="4013200"/>
            <a:ext cx="2209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7" name="Line 1037"/>
          <p:cNvSpPr>
            <a:spLocks noChangeShapeType="1"/>
          </p:cNvSpPr>
          <p:nvPr/>
        </p:nvSpPr>
        <p:spPr bwMode="auto">
          <a:xfrm flipH="1">
            <a:off x="6845300" y="2717800"/>
            <a:ext cx="7620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8" name="Line 1038"/>
          <p:cNvSpPr>
            <a:spLocks noChangeShapeType="1"/>
          </p:cNvSpPr>
          <p:nvPr/>
        </p:nvSpPr>
        <p:spPr bwMode="auto">
          <a:xfrm>
            <a:off x="8597900" y="2717800"/>
            <a:ext cx="6858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9" name="TextBox 14"/>
          <p:cNvSpPr txBox="1">
            <a:spLocks noChangeArrowheads="1"/>
          </p:cNvSpPr>
          <p:nvPr/>
        </p:nvSpPr>
        <p:spPr bwMode="auto">
          <a:xfrm>
            <a:off x="6959600" y="5499100"/>
            <a:ext cx="3517900" cy="369332"/>
          </a:xfrm>
          <a:prstGeom prst="rect">
            <a:avLst/>
          </a:prstGeom>
          <a:noFill/>
          <a:ln w="9525">
            <a:noFill/>
            <a:miter lim="800000"/>
            <a:headEnd/>
            <a:tailEnd/>
          </a:ln>
        </p:spPr>
        <p:txBody>
          <a:bodyPr>
            <a:spAutoFit/>
          </a:bodyPr>
          <a:lstStyle/>
          <a:p>
            <a:r>
              <a:rPr lang="en-GB">
                <a:latin typeface="Arial" panose="020B0604020202020204" pitchFamily="34" charset="0"/>
                <a:cs typeface="Arial" panose="020B0604020202020204" pitchFamily="34" charset="0"/>
              </a:rPr>
              <a:t>Timpson N, et al. Lancet 2005</a:t>
            </a:r>
          </a:p>
        </p:txBody>
      </p:sp>
    </p:spTree>
    <p:extLst>
      <p:ext uri="{BB962C8B-B14F-4D97-AF65-F5344CB8AC3E}">
        <p14:creationId xmlns:p14="http://schemas.microsoft.com/office/powerpoint/2010/main" val="299825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09800" y="272396"/>
            <a:ext cx="7772400" cy="749300"/>
          </a:xfrm>
        </p:spPr>
        <p:txBody>
          <a:bodyPr>
            <a:normAutofit/>
          </a:bodyPr>
          <a:lstStyle/>
          <a:p>
            <a:r>
              <a:rPr lang="en-GB" dirty="0"/>
              <a:t>Observational association</a:t>
            </a:r>
          </a:p>
        </p:txBody>
      </p:sp>
      <p:pic>
        <p:nvPicPr>
          <p:cNvPr id="33795" name="Picture 3"/>
          <p:cNvPicPr>
            <a:picLocks noChangeAspect="1" noChangeArrowheads="1"/>
          </p:cNvPicPr>
          <p:nvPr/>
        </p:nvPicPr>
        <p:blipFill>
          <a:blip r:embed="rId3" cstate="print"/>
          <a:srcRect/>
          <a:stretch>
            <a:fillRect/>
          </a:stretch>
        </p:blipFill>
        <p:spPr bwMode="auto">
          <a:xfrm>
            <a:off x="3021014" y="1177926"/>
            <a:ext cx="6148387" cy="4500563"/>
          </a:xfrm>
          <a:prstGeom prst="rect">
            <a:avLst/>
          </a:prstGeom>
          <a:noFill/>
          <a:ln w="9525">
            <a:noFill/>
            <a:miter lim="800000"/>
            <a:headEnd/>
            <a:tailEnd/>
          </a:ln>
        </p:spPr>
      </p:pic>
    </p:spTree>
    <p:extLst>
      <p:ext uri="{BB962C8B-B14F-4D97-AF65-F5344CB8AC3E}">
        <p14:creationId xmlns:p14="http://schemas.microsoft.com/office/powerpoint/2010/main" val="69848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09800" y="253128"/>
            <a:ext cx="7772400" cy="736600"/>
          </a:xfrm>
        </p:spPr>
        <p:txBody>
          <a:bodyPr>
            <a:normAutofit/>
          </a:bodyPr>
          <a:lstStyle/>
          <a:p>
            <a:r>
              <a:rPr lang="en-GB" dirty="0"/>
              <a:t>… by genotype</a:t>
            </a:r>
          </a:p>
        </p:txBody>
      </p:sp>
      <p:pic>
        <p:nvPicPr>
          <p:cNvPr id="34819" name="Picture 3"/>
          <p:cNvPicPr>
            <a:picLocks noChangeAspect="1" noChangeArrowheads="1"/>
          </p:cNvPicPr>
          <p:nvPr/>
        </p:nvPicPr>
        <p:blipFill>
          <a:blip r:embed="rId3" cstate="print"/>
          <a:srcRect/>
          <a:stretch>
            <a:fillRect/>
          </a:stretch>
        </p:blipFill>
        <p:spPr bwMode="auto">
          <a:xfrm>
            <a:off x="2995614" y="1249364"/>
            <a:ext cx="6199187" cy="4535487"/>
          </a:xfrm>
          <a:prstGeom prst="rect">
            <a:avLst/>
          </a:prstGeom>
          <a:noFill/>
          <a:ln w="9525">
            <a:noFill/>
            <a:miter lim="800000"/>
            <a:headEnd/>
            <a:tailEnd/>
          </a:ln>
        </p:spPr>
      </p:pic>
    </p:spTree>
    <p:extLst>
      <p:ext uri="{BB962C8B-B14F-4D97-AF65-F5344CB8AC3E}">
        <p14:creationId xmlns:p14="http://schemas.microsoft.com/office/powerpoint/2010/main" val="166412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228600"/>
            <a:ext cx="7772400" cy="774700"/>
          </a:xfrm>
        </p:spPr>
        <p:txBody>
          <a:bodyPr/>
          <a:lstStyle/>
          <a:p>
            <a:r>
              <a:rPr lang="en-GB"/>
              <a:t>Genotype means</a:t>
            </a:r>
          </a:p>
        </p:txBody>
      </p:sp>
      <p:pic>
        <p:nvPicPr>
          <p:cNvPr id="35843" name="Picture 3"/>
          <p:cNvPicPr>
            <a:picLocks noChangeAspect="1" noChangeArrowheads="1"/>
          </p:cNvPicPr>
          <p:nvPr/>
        </p:nvPicPr>
        <p:blipFill>
          <a:blip r:embed="rId3" cstate="print"/>
          <a:srcRect/>
          <a:stretch>
            <a:fillRect/>
          </a:stretch>
        </p:blipFill>
        <p:spPr bwMode="auto">
          <a:xfrm>
            <a:off x="2754314" y="919164"/>
            <a:ext cx="6681787" cy="4891087"/>
          </a:xfrm>
          <a:prstGeom prst="rect">
            <a:avLst/>
          </a:prstGeom>
          <a:noFill/>
          <a:ln w="9525">
            <a:noFill/>
            <a:miter lim="800000"/>
            <a:headEnd/>
            <a:tailEnd/>
          </a:ln>
        </p:spPr>
      </p:pic>
    </p:spTree>
    <p:extLst>
      <p:ext uri="{BB962C8B-B14F-4D97-AF65-F5344CB8AC3E}">
        <p14:creationId xmlns:p14="http://schemas.microsoft.com/office/powerpoint/2010/main" val="2263234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0" y="449324"/>
            <a:ext cx="7772400" cy="546100"/>
          </a:xfrm>
        </p:spPr>
        <p:txBody>
          <a:bodyPr>
            <a:normAutofit fontScale="90000"/>
          </a:bodyPr>
          <a:lstStyle/>
          <a:p>
            <a:r>
              <a:rPr lang="en-GB" dirty="0"/>
              <a:t>Zoom in…</a:t>
            </a:r>
          </a:p>
        </p:txBody>
      </p:sp>
      <p:pic>
        <p:nvPicPr>
          <p:cNvPr id="36867" name="Picture 3"/>
          <p:cNvPicPr>
            <a:picLocks noChangeAspect="1" noChangeArrowheads="1"/>
          </p:cNvPicPr>
          <p:nvPr/>
        </p:nvPicPr>
        <p:blipFill>
          <a:blip r:embed="rId3" cstate="print"/>
          <a:srcRect/>
          <a:stretch>
            <a:fillRect/>
          </a:stretch>
        </p:blipFill>
        <p:spPr bwMode="auto">
          <a:xfrm>
            <a:off x="3046414" y="1311276"/>
            <a:ext cx="6097587" cy="4462463"/>
          </a:xfrm>
          <a:prstGeom prst="rect">
            <a:avLst/>
          </a:prstGeom>
          <a:noFill/>
          <a:ln w="9525">
            <a:noFill/>
            <a:miter lim="800000"/>
            <a:headEnd/>
            <a:tailEnd/>
          </a:ln>
        </p:spPr>
      </p:pic>
    </p:spTree>
    <p:extLst>
      <p:ext uri="{BB962C8B-B14F-4D97-AF65-F5344CB8AC3E}">
        <p14:creationId xmlns:p14="http://schemas.microsoft.com/office/powerpoint/2010/main" val="1369523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854200" y="284224"/>
            <a:ext cx="8128000" cy="901700"/>
          </a:xfrm>
        </p:spPr>
        <p:txBody>
          <a:bodyPr/>
          <a:lstStyle/>
          <a:p>
            <a:r>
              <a:rPr lang="en-GB" dirty="0"/>
              <a:t>Add weighted regression line</a:t>
            </a:r>
          </a:p>
        </p:txBody>
      </p:sp>
      <p:pic>
        <p:nvPicPr>
          <p:cNvPr id="37891" name="Picture 3"/>
          <p:cNvPicPr>
            <a:picLocks noChangeAspect="1" noChangeArrowheads="1"/>
          </p:cNvPicPr>
          <p:nvPr/>
        </p:nvPicPr>
        <p:blipFill>
          <a:blip r:embed="rId3" cstate="print"/>
          <a:srcRect/>
          <a:stretch>
            <a:fillRect/>
          </a:stretch>
        </p:blipFill>
        <p:spPr bwMode="auto">
          <a:xfrm>
            <a:off x="3059114" y="1257301"/>
            <a:ext cx="6072187" cy="4443413"/>
          </a:xfrm>
          <a:prstGeom prst="rect">
            <a:avLst/>
          </a:prstGeom>
          <a:noFill/>
          <a:ln w="9525">
            <a:noFill/>
            <a:miter lim="800000"/>
            <a:headEnd/>
            <a:tailEnd/>
          </a:ln>
        </p:spPr>
      </p:pic>
    </p:spTree>
    <p:extLst>
      <p:ext uri="{BB962C8B-B14F-4D97-AF65-F5344CB8AC3E}">
        <p14:creationId xmlns:p14="http://schemas.microsoft.com/office/powerpoint/2010/main" val="20368633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9800" y="338962"/>
            <a:ext cx="7772400" cy="609600"/>
          </a:xfrm>
        </p:spPr>
        <p:txBody>
          <a:bodyPr>
            <a:normAutofit fontScale="90000"/>
          </a:bodyPr>
          <a:lstStyle/>
          <a:p>
            <a:r>
              <a:rPr lang="en-GB" dirty="0"/>
              <a:t>+ standard errors of means+ fitted line</a:t>
            </a:r>
          </a:p>
        </p:txBody>
      </p:sp>
      <p:pic>
        <p:nvPicPr>
          <p:cNvPr id="39939" name="Picture 3"/>
          <p:cNvPicPr>
            <a:picLocks noChangeAspect="1" noChangeArrowheads="1"/>
          </p:cNvPicPr>
          <p:nvPr/>
        </p:nvPicPr>
        <p:blipFill>
          <a:blip r:embed="rId3" cstate="print"/>
          <a:srcRect/>
          <a:stretch>
            <a:fillRect/>
          </a:stretch>
        </p:blipFill>
        <p:spPr bwMode="auto">
          <a:xfrm>
            <a:off x="2881314" y="1000126"/>
            <a:ext cx="6427787" cy="4703763"/>
          </a:xfrm>
          <a:prstGeom prst="rect">
            <a:avLst/>
          </a:prstGeom>
          <a:noFill/>
          <a:ln w="9525">
            <a:noFill/>
            <a:miter lim="800000"/>
            <a:headEnd/>
            <a:tailEnd/>
          </a:ln>
        </p:spPr>
      </p:pic>
    </p:spTree>
    <p:extLst>
      <p:ext uri="{BB962C8B-B14F-4D97-AF65-F5344CB8AC3E}">
        <p14:creationId xmlns:p14="http://schemas.microsoft.com/office/powerpoint/2010/main" val="162343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09800" y="262762"/>
            <a:ext cx="7772400" cy="800100"/>
          </a:xfrm>
        </p:spPr>
        <p:txBody>
          <a:bodyPr/>
          <a:lstStyle/>
          <a:p>
            <a:r>
              <a:rPr lang="en-GB" dirty="0"/>
              <a:t>+ CI for fitted line</a:t>
            </a:r>
          </a:p>
        </p:txBody>
      </p:sp>
      <p:pic>
        <p:nvPicPr>
          <p:cNvPr id="40963" name="Picture 3"/>
          <p:cNvPicPr>
            <a:picLocks noChangeAspect="1" noChangeArrowheads="1"/>
          </p:cNvPicPr>
          <p:nvPr/>
        </p:nvPicPr>
        <p:blipFill>
          <a:blip r:embed="rId3" cstate="print"/>
          <a:srcRect/>
          <a:stretch>
            <a:fillRect/>
          </a:stretch>
        </p:blipFill>
        <p:spPr bwMode="auto">
          <a:xfrm>
            <a:off x="2932114" y="1100139"/>
            <a:ext cx="6326187" cy="4630737"/>
          </a:xfrm>
          <a:prstGeom prst="rect">
            <a:avLst/>
          </a:prstGeom>
          <a:noFill/>
          <a:ln w="9525">
            <a:noFill/>
            <a:miter lim="800000"/>
            <a:headEnd/>
            <a:tailEnd/>
          </a:ln>
        </p:spPr>
      </p:pic>
    </p:spTree>
    <p:extLst>
      <p:ext uri="{BB962C8B-B14F-4D97-AF65-F5344CB8AC3E}">
        <p14:creationId xmlns:p14="http://schemas.microsoft.com/office/powerpoint/2010/main" val="196078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765300" y="278528"/>
            <a:ext cx="8686800" cy="774700"/>
          </a:xfrm>
        </p:spPr>
        <p:txBody>
          <a:bodyPr/>
          <a:lstStyle/>
          <a:p>
            <a:r>
              <a:rPr lang="en-GB" dirty="0"/>
              <a:t>Zoom out and put it all together!</a:t>
            </a:r>
          </a:p>
        </p:txBody>
      </p:sp>
      <p:pic>
        <p:nvPicPr>
          <p:cNvPr id="41987" name="Picture 3"/>
          <p:cNvPicPr>
            <a:picLocks noChangeAspect="1" noChangeArrowheads="1"/>
          </p:cNvPicPr>
          <p:nvPr/>
        </p:nvPicPr>
        <p:blipFill>
          <a:blip r:embed="rId3" cstate="print"/>
          <a:srcRect/>
          <a:stretch>
            <a:fillRect/>
          </a:stretch>
        </p:blipFill>
        <p:spPr bwMode="auto">
          <a:xfrm>
            <a:off x="3076576" y="1244601"/>
            <a:ext cx="6037263" cy="4418013"/>
          </a:xfrm>
          <a:prstGeom prst="rect">
            <a:avLst/>
          </a:prstGeom>
          <a:noFill/>
          <a:ln w="9525">
            <a:noFill/>
            <a:miter lim="800000"/>
            <a:headEnd/>
            <a:tailEnd/>
          </a:ln>
        </p:spPr>
      </p:pic>
    </p:spTree>
    <p:extLst>
      <p:ext uri="{BB962C8B-B14F-4D97-AF65-F5344CB8AC3E}">
        <p14:creationId xmlns:p14="http://schemas.microsoft.com/office/powerpoint/2010/main" val="42233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5C0F-B93E-ED47-BD93-5B583B8B4732}"/>
              </a:ext>
            </a:extLst>
          </p:cNvPr>
          <p:cNvSpPr>
            <a:spLocks noGrp="1"/>
          </p:cNvSpPr>
          <p:nvPr>
            <p:ph type="title"/>
          </p:nvPr>
        </p:nvSpPr>
        <p:spPr/>
        <p:txBody>
          <a:bodyPr/>
          <a:lstStyle/>
          <a:p>
            <a:r>
              <a:rPr lang="en-US" dirty="0"/>
              <a:t>Causality</a:t>
            </a:r>
          </a:p>
        </p:txBody>
      </p:sp>
      <p:sp>
        <p:nvSpPr>
          <p:cNvPr id="3" name="Content Placeholder 2">
            <a:extLst>
              <a:ext uri="{FF2B5EF4-FFF2-40B4-BE49-F238E27FC236}">
                <a16:creationId xmlns:a16="http://schemas.microsoft.com/office/drawing/2014/main" id="{A759736E-9E79-B94E-907E-AE3E0A943810}"/>
              </a:ext>
            </a:extLst>
          </p:cNvPr>
          <p:cNvSpPr>
            <a:spLocks noGrp="1"/>
          </p:cNvSpPr>
          <p:nvPr>
            <p:ph idx="1"/>
          </p:nvPr>
        </p:nvSpPr>
        <p:spPr/>
        <p:txBody>
          <a:bodyPr>
            <a:normAutofit/>
          </a:bodyPr>
          <a:lstStyle/>
          <a:p>
            <a:r>
              <a:rPr lang="en-US" dirty="0"/>
              <a:t>Modification of X will lead to Y</a:t>
            </a:r>
          </a:p>
          <a:p>
            <a:pPr lvl="1"/>
            <a:r>
              <a:rPr lang="en-US" dirty="0"/>
              <a:t>X is in the past and Y is in the future</a:t>
            </a:r>
          </a:p>
          <a:p>
            <a:pPr lvl="1"/>
            <a:r>
              <a:rPr lang="en-US" dirty="0"/>
              <a:t>X might not be modifiable</a:t>
            </a:r>
          </a:p>
          <a:p>
            <a:pPr lvl="1"/>
            <a:r>
              <a:rPr lang="en-US" dirty="0"/>
              <a:t>X might be one of many factors influencing Y</a:t>
            </a:r>
          </a:p>
          <a:p>
            <a:pPr lvl="1"/>
            <a:r>
              <a:rPr lang="en-US" dirty="0"/>
              <a:t>The state of Y might be probabilistic – X only influences risk</a:t>
            </a:r>
          </a:p>
          <a:p>
            <a:pPr lvl="1"/>
            <a:r>
              <a:rPr lang="en-US" dirty="0"/>
              <a:t>X might be causal but with a small effect</a:t>
            </a:r>
          </a:p>
          <a:p>
            <a:pPr lvl="1"/>
            <a:endParaRPr lang="en-US" dirty="0"/>
          </a:p>
          <a:p>
            <a:r>
              <a:rPr lang="en-US" dirty="0"/>
              <a:t>Counterfactual</a:t>
            </a:r>
          </a:p>
          <a:p>
            <a:pPr lvl="1"/>
            <a:r>
              <a:rPr lang="en-US" dirty="0"/>
              <a:t>If we had two universes in which everything was identical except the state of X, how would Y differ?</a:t>
            </a:r>
          </a:p>
        </p:txBody>
      </p:sp>
    </p:spTree>
    <p:extLst>
      <p:ext uri="{BB962C8B-B14F-4D97-AF65-F5344CB8AC3E}">
        <p14:creationId xmlns:p14="http://schemas.microsoft.com/office/powerpoint/2010/main" val="153712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GB"/>
              <a:t>Comparison of IV and OLS results</a:t>
            </a:r>
          </a:p>
        </p:txBody>
      </p:sp>
      <p:sp>
        <p:nvSpPr>
          <p:cNvPr id="43011" name="Rectangle 3"/>
          <p:cNvSpPr>
            <a:spLocks noGrp="1" noChangeArrowheads="1"/>
          </p:cNvSpPr>
          <p:nvPr>
            <p:ph type="body" idx="1"/>
          </p:nvPr>
        </p:nvSpPr>
        <p:spPr/>
        <p:txBody>
          <a:bodyPr>
            <a:normAutofit fontScale="92500" lnSpcReduction="10000"/>
          </a:bodyPr>
          <a:lstStyle/>
          <a:p>
            <a:pPr algn="ctr" fontAlgn="b">
              <a:buFontTx/>
              <a:buNone/>
            </a:pPr>
            <a:r>
              <a:rPr lang="en-GB" dirty="0">
                <a:cs typeface="Arial" charset="0"/>
              </a:rPr>
              <a:t>Ratio of values with doubling of CRP:</a:t>
            </a:r>
          </a:p>
          <a:p>
            <a:pPr>
              <a:buFontTx/>
              <a:buNone/>
            </a:pPr>
            <a:endParaRPr lang="en-GB" dirty="0"/>
          </a:p>
          <a:p>
            <a:pPr>
              <a:buFontTx/>
              <a:buNone/>
            </a:pPr>
            <a:endParaRPr lang="en-GB" dirty="0"/>
          </a:p>
          <a:p>
            <a:pPr>
              <a:buFontTx/>
              <a:buNone/>
            </a:pPr>
            <a:endParaRPr lang="en-GB" dirty="0"/>
          </a:p>
          <a:p>
            <a:pPr>
              <a:buFontTx/>
              <a:buNone/>
            </a:pPr>
            <a:endParaRPr lang="en-GB" dirty="0"/>
          </a:p>
          <a:p>
            <a:pPr>
              <a:buFontTx/>
              <a:buNone/>
            </a:pPr>
            <a:r>
              <a:rPr lang="en-GB" dirty="0"/>
              <a:t>	</a:t>
            </a:r>
          </a:p>
          <a:p>
            <a:pPr>
              <a:buFontTx/>
              <a:buNone/>
            </a:pPr>
            <a:endParaRPr lang="en-GB" dirty="0"/>
          </a:p>
          <a:p>
            <a:pPr>
              <a:buFontTx/>
              <a:buNone/>
            </a:pPr>
            <a:endParaRPr lang="en-GB" dirty="0"/>
          </a:p>
          <a:p>
            <a:pPr>
              <a:buFontTx/>
              <a:buNone/>
            </a:pPr>
            <a:r>
              <a:rPr lang="en-GB" dirty="0"/>
              <a:t>Comparison (test for </a:t>
            </a:r>
            <a:r>
              <a:rPr lang="en-GB" dirty="0" err="1"/>
              <a:t>endogeneity</a:t>
            </a:r>
            <a:r>
              <a:rPr lang="en-GB" dirty="0"/>
              <a:t>):</a:t>
            </a:r>
            <a:br>
              <a:rPr lang="en-GB" dirty="0"/>
            </a:br>
            <a:r>
              <a:rPr lang="en-GB" dirty="0"/>
              <a:t>P = 0.031</a:t>
            </a:r>
          </a:p>
          <a:p>
            <a:pPr>
              <a:buFontTx/>
              <a:buNone/>
            </a:pPr>
            <a:endParaRPr lang="en-GB" dirty="0"/>
          </a:p>
        </p:txBody>
      </p:sp>
      <p:graphicFrame>
        <p:nvGraphicFramePr>
          <p:cNvPr id="82970" name="Group 26"/>
          <p:cNvGraphicFramePr>
            <a:graphicFrameLocks noGrp="1"/>
          </p:cNvGraphicFramePr>
          <p:nvPr/>
        </p:nvGraphicFramePr>
        <p:xfrm>
          <a:off x="3048000" y="3048000"/>
          <a:ext cx="6096000" cy="1316038"/>
        </p:xfrm>
        <a:graphic>
          <a:graphicData uri="http://schemas.openxmlformats.org/drawingml/2006/table">
            <a:tbl>
              <a:tblPr/>
              <a:tblGrid>
                <a:gridCol w="3352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rPr>
                        <a:t>Linear regression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cs typeface="Arial" charset="0"/>
                        </a:rPr>
                        <a:t>1.08 (1.07, 1.09)</a:t>
                      </a:r>
                      <a:endParaRPr kumimoji="0" lang="en-GB" sz="2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rPr>
                        <a:t>Instrumental variables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cs typeface="Arial" charset="0"/>
                        </a:rPr>
                        <a:t>0.99 (0.92, 1.08)</a:t>
                      </a:r>
                      <a:endParaRPr kumimoji="0" lang="en-GB"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153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4A24-434B-534E-9555-BA0CCB96E1F3}"/>
              </a:ext>
            </a:extLst>
          </p:cNvPr>
          <p:cNvSpPr>
            <a:spLocks noGrp="1"/>
          </p:cNvSpPr>
          <p:nvPr>
            <p:ph type="title"/>
          </p:nvPr>
        </p:nvSpPr>
        <p:spPr/>
        <p:txBody>
          <a:bodyPr/>
          <a:lstStyle/>
          <a:p>
            <a:r>
              <a:rPr lang="en-US" dirty="0"/>
              <a:t>MR can also be performed using just the results from GWAS</a:t>
            </a:r>
          </a:p>
        </p:txBody>
      </p:sp>
      <p:sp>
        <p:nvSpPr>
          <p:cNvPr id="3" name="Content Placeholder 2">
            <a:extLst>
              <a:ext uri="{FF2B5EF4-FFF2-40B4-BE49-F238E27FC236}">
                <a16:creationId xmlns:a16="http://schemas.microsoft.com/office/drawing/2014/main" id="{EC3DF2BA-5513-C644-BC25-34FCED623C96}"/>
              </a:ext>
            </a:extLst>
          </p:cNvPr>
          <p:cNvSpPr>
            <a:spLocks noGrp="1"/>
          </p:cNvSpPr>
          <p:nvPr>
            <p:ph idx="1"/>
          </p:nvPr>
        </p:nvSpPr>
        <p:spPr/>
        <p:txBody>
          <a:bodyPr/>
          <a:lstStyle/>
          <a:p>
            <a:r>
              <a:rPr lang="en-US" dirty="0"/>
              <a:t>Also known as two-sample MR, SMR, or MR with summary data </a:t>
            </a:r>
            <a:r>
              <a:rPr lang="en-US" dirty="0" err="1"/>
              <a:t>etc</a:t>
            </a:r>
            <a:endParaRPr lang="en-US" dirty="0"/>
          </a:p>
          <a:p>
            <a:r>
              <a:rPr lang="en-US" dirty="0"/>
              <a:t>Advantages: </a:t>
            </a:r>
          </a:p>
          <a:p>
            <a:pPr lvl="1"/>
            <a:r>
              <a:rPr lang="en-US" dirty="0"/>
              <a:t>The data is readily available, non-</a:t>
            </a:r>
            <a:r>
              <a:rPr lang="en-US" dirty="0" err="1"/>
              <a:t>disclosive</a:t>
            </a:r>
            <a:r>
              <a:rPr lang="en-US" dirty="0"/>
              <a:t>, free, open source</a:t>
            </a:r>
          </a:p>
          <a:p>
            <a:pPr lvl="1"/>
            <a:r>
              <a:rPr lang="en-US" dirty="0"/>
              <a:t>The exposure and outcome might not be measured in the same sample</a:t>
            </a:r>
          </a:p>
          <a:p>
            <a:pPr lvl="1"/>
            <a:r>
              <a:rPr lang="en-US" dirty="0"/>
              <a:t>The sample size of the outcome variable, key to statistical power, is not limited by requiring overlapping measures of the exposure</a:t>
            </a:r>
          </a:p>
          <a:p>
            <a:r>
              <a:rPr lang="en-US" dirty="0"/>
              <a:t>Disadvantages:</a:t>
            </a:r>
          </a:p>
          <a:p>
            <a:pPr lvl="1"/>
            <a:r>
              <a:rPr lang="en-US" dirty="0"/>
              <a:t>Some extensions of MR not possible, e.g. non-linear MR, use of </a:t>
            </a:r>
            <a:r>
              <a:rPr lang="en-US" dirty="0" err="1"/>
              <a:t>GxE</a:t>
            </a:r>
            <a:r>
              <a:rPr lang="en-US" dirty="0"/>
              <a:t> for negative controls, various sensitivity analyses</a:t>
            </a:r>
          </a:p>
          <a:p>
            <a:endParaRPr lang="en-US" dirty="0"/>
          </a:p>
        </p:txBody>
      </p:sp>
    </p:spTree>
    <p:extLst>
      <p:ext uri="{BB962C8B-B14F-4D97-AF65-F5344CB8AC3E}">
        <p14:creationId xmlns:p14="http://schemas.microsoft.com/office/powerpoint/2010/main" val="425014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Mendelian </a:t>
            </a:r>
            <a:r>
              <a:rPr lang="en-US" dirty="0" err="1"/>
              <a:t>randomisation</a:t>
            </a:r>
            <a:r>
              <a:rPr lang="en-US" dirty="0"/>
              <a:t> using summary data</a:t>
            </a:r>
          </a:p>
        </p:txBody>
      </p:sp>
      <p:pic>
        <p:nvPicPr>
          <p:cNvPr id="8" name="Content Placeholder 7"/>
          <p:cNvPicPr>
            <a:picLocks noGrp="1" noChangeAspect="1"/>
          </p:cNvPicPr>
          <p:nvPr>
            <p:ph idx="1"/>
          </p:nvPr>
        </p:nvPicPr>
        <p:blipFill>
          <a:blip r:embed="rId2"/>
          <a:stretch>
            <a:fillRect/>
          </a:stretch>
        </p:blipFill>
        <p:spPr>
          <a:xfrm>
            <a:off x="1562100" y="2081661"/>
            <a:ext cx="9067800" cy="2832100"/>
          </a:xfrm>
          <a:prstGeom prst="rect">
            <a:avLst/>
          </a:prstGeom>
        </p:spPr>
      </p:pic>
      <p:pic>
        <p:nvPicPr>
          <p:cNvPr id="9" name="Picture 8"/>
          <p:cNvPicPr>
            <a:picLocks noChangeAspect="1"/>
          </p:cNvPicPr>
          <p:nvPr/>
        </p:nvPicPr>
        <p:blipFill>
          <a:blip r:embed="rId3"/>
          <a:stretch>
            <a:fillRect/>
          </a:stretch>
        </p:blipFill>
        <p:spPr>
          <a:xfrm>
            <a:off x="2954683" y="5483087"/>
            <a:ext cx="2413000" cy="609600"/>
          </a:xfrm>
          <a:prstGeom prst="rect">
            <a:avLst/>
          </a:prstGeom>
        </p:spPr>
      </p:pic>
      <p:sp>
        <p:nvSpPr>
          <p:cNvPr id="10" name="TextBox 9"/>
          <p:cNvSpPr txBox="1"/>
          <p:nvPr/>
        </p:nvSpPr>
        <p:spPr>
          <a:xfrm>
            <a:off x="100484" y="5446356"/>
            <a:ext cx="2854199" cy="646331"/>
          </a:xfrm>
          <a:prstGeom prst="rect">
            <a:avLst/>
          </a:prstGeom>
          <a:noFill/>
        </p:spPr>
        <p:txBody>
          <a:bodyPr wrap="square" rtlCol="0">
            <a:spAutoFit/>
          </a:bodyPr>
          <a:lstStyle/>
          <a:p>
            <a:pPr algn="r"/>
            <a:r>
              <a:rPr lang="en-US" dirty="0"/>
              <a:t>Causal estimate obtained from Wald </a:t>
            </a:r>
            <a:r>
              <a:rPr lang="en-US"/>
              <a:t>ratio using  </a:t>
            </a:r>
            <a:r>
              <a:rPr lang="en-US" dirty="0"/>
              <a:t>SNP k</a:t>
            </a:r>
          </a:p>
        </p:txBody>
      </p:sp>
      <p:cxnSp>
        <p:nvCxnSpPr>
          <p:cNvPr id="12" name="Straight Connector 11"/>
          <p:cNvCxnSpPr/>
          <p:nvPr/>
        </p:nvCxnSpPr>
        <p:spPr>
          <a:xfrm flipV="1">
            <a:off x="5978769" y="5004079"/>
            <a:ext cx="0" cy="16981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40993" y="5154804"/>
            <a:ext cx="5194998" cy="1477328"/>
          </a:xfrm>
          <a:prstGeom prst="rect">
            <a:avLst/>
          </a:prstGeom>
          <a:noFill/>
        </p:spPr>
        <p:txBody>
          <a:bodyPr wrap="square" rtlCol="0">
            <a:spAutoFit/>
          </a:bodyPr>
          <a:lstStyle/>
          <a:p>
            <a:r>
              <a:rPr lang="en-US" dirty="0"/>
              <a:t>If there are multiple SNPs, obtain </a:t>
            </a:r>
            <a:r>
              <a:rPr lang="en-US" b="1" dirty="0"/>
              <a:t>overall</a:t>
            </a:r>
            <a:r>
              <a:rPr lang="en-US" dirty="0"/>
              <a:t> causal estimate by meta </a:t>
            </a:r>
            <a:r>
              <a:rPr lang="en-US" dirty="0" err="1"/>
              <a:t>analysing</a:t>
            </a:r>
            <a:r>
              <a:rPr lang="en-US" dirty="0"/>
              <a:t> the Wald ratios from each SNP.</a:t>
            </a:r>
          </a:p>
          <a:p>
            <a:endParaRPr lang="en-US" dirty="0"/>
          </a:p>
          <a:p>
            <a:r>
              <a:rPr lang="en-US"/>
              <a:t>Each SNP is used like an independent trial</a:t>
            </a:r>
            <a:endParaRPr lang="en-US" dirty="0"/>
          </a:p>
        </p:txBody>
      </p:sp>
    </p:spTree>
    <p:extLst>
      <p:ext uri="{BB962C8B-B14F-4D97-AF65-F5344CB8AC3E}">
        <p14:creationId xmlns:p14="http://schemas.microsoft.com/office/powerpoint/2010/main" val="784193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r_rct_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76859"/>
            <a:ext cx="9144000" cy="4572000"/>
          </a:xfrm>
          <a:prstGeom prst="rect">
            <a:avLst/>
          </a:prstGeom>
        </p:spPr>
      </p:pic>
      <p:sp>
        <p:nvSpPr>
          <p:cNvPr id="2" name="TextBox 1"/>
          <p:cNvSpPr txBox="1"/>
          <p:nvPr/>
        </p:nvSpPr>
        <p:spPr>
          <a:xfrm>
            <a:off x="504497" y="262759"/>
            <a:ext cx="184731" cy="369332"/>
          </a:xfrm>
          <a:prstGeom prst="rect">
            <a:avLst/>
          </a:prstGeom>
          <a:noFill/>
        </p:spPr>
        <p:txBody>
          <a:bodyPr wrap="none" rtlCol="0">
            <a:spAutoFit/>
          </a:bodyPr>
          <a:lstStyle/>
          <a:p>
            <a:endParaRPr lang="en-US" dirty="0"/>
          </a:p>
        </p:txBody>
      </p:sp>
      <p:sp>
        <p:nvSpPr>
          <p:cNvPr id="3" name="Title 2"/>
          <p:cNvSpPr>
            <a:spLocks noGrp="1"/>
          </p:cNvSpPr>
          <p:nvPr>
            <p:ph type="title"/>
          </p:nvPr>
        </p:nvSpPr>
        <p:spPr>
          <a:xfrm>
            <a:off x="838200" y="0"/>
            <a:ext cx="10515600" cy="1325563"/>
          </a:xfrm>
        </p:spPr>
        <p:txBody>
          <a:bodyPr/>
          <a:lstStyle/>
          <a:p>
            <a:pPr algn="ctr"/>
            <a:r>
              <a:rPr lang="en-US" dirty="0"/>
              <a:t>Predicting drug RCTs using MR</a:t>
            </a:r>
          </a:p>
        </p:txBody>
      </p:sp>
    </p:spTree>
    <p:extLst>
      <p:ext uri="{BB962C8B-B14F-4D97-AF65-F5344CB8AC3E}">
        <p14:creationId xmlns:p14="http://schemas.microsoft.com/office/powerpoint/2010/main" val="1567229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A5E15-FD14-E041-850B-8877E315DC9E}"/>
              </a:ext>
            </a:extLst>
          </p:cNvPr>
          <p:cNvSpPr>
            <a:spLocks noGrp="1"/>
          </p:cNvSpPr>
          <p:nvPr>
            <p:ph type="title"/>
          </p:nvPr>
        </p:nvSpPr>
        <p:spPr/>
        <p:txBody>
          <a:bodyPr/>
          <a:lstStyle/>
          <a:p>
            <a:r>
              <a:rPr lang="en-US" dirty="0"/>
              <a:t>MR in practice</a:t>
            </a:r>
          </a:p>
        </p:txBody>
      </p:sp>
      <p:sp>
        <p:nvSpPr>
          <p:cNvPr id="5" name="Text Placeholder 4">
            <a:extLst>
              <a:ext uri="{FF2B5EF4-FFF2-40B4-BE49-F238E27FC236}">
                <a16:creationId xmlns:a16="http://schemas.microsoft.com/office/drawing/2014/main" id="{A7233F26-692C-B142-92D7-38591608A2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6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BCF4E-A240-5C4E-8C69-4D59C34EE319}"/>
              </a:ext>
            </a:extLst>
          </p:cNvPr>
          <p:cNvPicPr>
            <a:picLocks noChangeAspect="1"/>
          </p:cNvPicPr>
          <p:nvPr/>
        </p:nvPicPr>
        <p:blipFill rotWithShape="1">
          <a:blip r:embed="rId2"/>
          <a:srcRect b="53410"/>
          <a:stretch/>
        </p:blipFill>
        <p:spPr>
          <a:xfrm>
            <a:off x="175854" y="1839310"/>
            <a:ext cx="11837470" cy="4640765"/>
          </a:xfrm>
          <a:prstGeom prst="rect">
            <a:avLst/>
          </a:prstGeom>
        </p:spPr>
      </p:pic>
      <p:sp>
        <p:nvSpPr>
          <p:cNvPr id="4" name="TextBox 3">
            <a:extLst>
              <a:ext uri="{FF2B5EF4-FFF2-40B4-BE49-F238E27FC236}">
                <a16:creationId xmlns:a16="http://schemas.microsoft.com/office/drawing/2014/main" id="{834D0B13-50D8-5F42-8FCB-A3447A1FCC76}"/>
              </a:ext>
            </a:extLst>
          </p:cNvPr>
          <p:cNvSpPr txBox="1"/>
          <p:nvPr/>
        </p:nvSpPr>
        <p:spPr>
          <a:xfrm>
            <a:off x="1" y="-1"/>
            <a:ext cx="8792492" cy="1077218"/>
          </a:xfrm>
          <a:prstGeom prst="rect">
            <a:avLst/>
          </a:prstGeom>
          <a:noFill/>
        </p:spPr>
        <p:txBody>
          <a:bodyPr wrap="square" rtlCol="0">
            <a:spAutoFit/>
          </a:bodyPr>
          <a:lstStyle/>
          <a:p>
            <a:r>
              <a:rPr lang="en-US" sz="3200" dirty="0">
                <a:latin typeface="+mj-lt"/>
              </a:rPr>
              <a:t>How to perform Mendelian randomization using only GWAS summary results</a:t>
            </a:r>
          </a:p>
        </p:txBody>
      </p:sp>
    </p:spTree>
    <p:extLst>
      <p:ext uri="{BB962C8B-B14F-4D97-AF65-F5344CB8AC3E}">
        <p14:creationId xmlns:p14="http://schemas.microsoft.com/office/powerpoint/2010/main" val="84541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4C221-8C35-0846-89C0-D8683F493DDC}"/>
              </a:ext>
            </a:extLst>
          </p:cNvPr>
          <p:cNvPicPr>
            <a:picLocks noChangeAspect="1"/>
          </p:cNvPicPr>
          <p:nvPr/>
        </p:nvPicPr>
        <p:blipFill>
          <a:blip r:embed="rId2"/>
          <a:stretch>
            <a:fillRect/>
          </a:stretch>
        </p:blipFill>
        <p:spPr>
          <a:xfrm>
            <a:off x="952500" y="1816376"/>
            <a:ext cx="10287000" cy="4762500"/>
          </a:xfrm>
          <a:prstGeom prst="rect">
            <a:avLst/>
          </a:prstGeom>
        </p:spPr>
      </p:pic>
      <p:sp>
        <p:nvSpPr>
          <p:cNvPr id="3" name="Title 2">
            <a:extLst>
              <a:ext uri="{FF2B5EF4-FFF2-40B4-BE49-F238E27FC236}">
                <a16:creationId xmlns:a16="http://schemas.microsoft.com/office/drawing/2014/main" id="{745A7400-CC6D-374D-B44B-2F0E3EBC9072}"/>
              </a:ext>
            </a:extLst>
          </p:cNvPr>
          <p:cNvSpPr>
            <a:spLocks noGrp="1"/>
          </p:cNvSpPr>
          <p:nvPr>
            <p:ph type="title"/>
          </p:nvPr>
        </p:nvSpPr>
        <p:spPr/>
        <p:txBody>
          <a:bodyPr/>
          <a:lstStyle/>
          <a:p>
            <a:r>
              <a:rPr lang="en-US" dirty="0" err="1"/>
              <a:t>Harmonise</a:t>
            </a:r>
            <a:r>
              <a:rPr lang="en-US" dirty="0"/>
              <a:t> exposure and outcome effects</a:t>
            </a:r>
          </a:p>
        </p:txBody>
      </p:sp>
    </p:spTree>
    <p:extLst>
      <p:ext uri="{BB962C8B-B14F-4D97-AF65-F5344CB8AC3E}">
        <p14:creationId xmlns:p14="http://schemas.microsoft.com/office/powerpoint/2010/main" val="180916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9900"/>
            <a:ext cx="9144000" cy="5909912"/>
          </a:xfrm>
          <a:prstGeom prst="rect">
            <a:avLst/>
          </a:prstGeom>
        </p:spPr>
      </p:pic>
      <p:sp>
        <p:nvSpPr>
          <p:cNvPr id="3" name="TextBox 2"/>
          <p:cNvSpPr txBox="1"/>
          <p:nvPr/>
        </p:nvSpPr>
        <p:spPr>
          <a:xfrm>
            <a:off x="8556396" y="6488668"/>
            <a:ext cx="1905137" cy="369332"/>
          </a:xfrm>
          <a:prstGeom prst="rect">
            <a:avLst/>
          </a:prstGeom>
          <a:noFill/>
        </p:spPr>
        <p:txBody>
          <a:bodyPr wrap="none" rtlCol="0">
            <a:spAutoFit/>
          </a:bodyPr>
          <a:lstStyle/>
          <a:p>
            <a:r>
              <a:rPr lang="en-US" dirty="0" err="1"/>
              <a:t>Hartwig</a:t>
            </a:r>
            <a:r>
              <a:rPr lang="en-US" dirty="0"/>
              <a:t> et al 2017</a:t>
            </a:r>
          </a:p>
        </p:txBody>
      </p:sp>
    </p:spTree>
    <p:extLst>
      <p:ext uri="{BB962C8B-B14F-4D97-AF65-F5344CB8AC3E}">
        <p14:creationId xmlns:p14="http://schemas.microsoft.com/office/powerpoint/2010/main" val="309379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Strand issue exercise</a:t>
            </a:r>
          </a:p>
        </p:txBody>
      </p:sp>
      <p:graphicFrame>
        <p:nvGraphicFramePr>
          <p:cNvPr id="4" name="Content Placeholder 3"/>
          <p:cNvGraphicFramePr>
            <a:graphicFrameLocks noGrp="1"/>
          </p:cNvGraphicFramePr>
          <p:nvPr>
            <p:ph idx="1"/>
          </p:nvPr>
        </p:nvGraphicFramePr>
        <p:xfrm>
          <a:off x="2152650" y="1825625"/>
          <a:ext cx="7886700" cy="2865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tblGrid>
              <a:tr h="370840">
                <a:tc>
                  <a:txBody>
                    <a:bodyPr/>
                    <a:lstStyle/>
                    <a:p>
                      <a:r>
                        <a:rPr lang="en-US" dirty="0"/>
                        <a:t>SNP</a:t>
                      </a:r>
                    </a:p>
                  </a:txBody>
                  <a:tcPr/>
                </a:tc>
                <a:tc>
                  <a:txBody>
                    <a:bodyPr/>
                    <a:lstStyle/>
                    <a:p>
                      <a:r>
                        <a:rPr lang="en-US" dirty="0"/>
                        <a:t>Study</a:t>
                      </a:r>
                      <a:r>
                        <a:rPr lang="en-US" baseline="0" dirty="0"/>
                        <a:t> 1 alleles</a:t>
                      </a:r>
                      <a:endParaRPr lang="en-US" dirty="0"/>
                    </a:p>
                  </a:txBody>
                  <a:tcPr/>
                </a:tc>
                <a:tc>
                  <a:txBody>
                    <a:bodyPr/>
                    <a:lstStyle/>
                    <a:p>
                      <a:r>
                        <a:rPr lang="en-US" dirty="0"/>
                        <a:t>Study 1 allele </a:t>
                      </a:r>
                      <a:r>
                        <a:rPr lang="en-US" dirty="0" err="1"/>
                        <a:t>freq</a:t>
                      </a:r>
                      <a:endParaRPr lang="en-US" dirty="0"/>
                    </a:p>
                  </a:txBody>
                  <a:tcPr/>
                </a:tc>
                <a:tc>
                  <a:txBody>
                    <a:bodyPr/>
                    <a:lstStyle/>
                    <a:p>
                      <a:r>
                        <a:rPr lang="en-US" dirty="0"/>
                        <a:t>Study 2 alleles</a:t>
                      </a:r>
                    </a:p>
                  </a:txBody>
                  <a:tcPr/>
                </a:tc>
                <a:tc>
                  <a:txBody>
                    <a:bodyPr/>
                    <a:lstStyle/>
                    <a:p>
                      <a:r>
                        <a:rPr lang="en-US" dirty="0"/>
                        <a:t>Study 2 allele </a:t>
                      </a:r>
                      <a:r>
                        <a:rPr lang="en-US" dirty="0" err="1"/>
                        <a:t>freq</a:t>
                      </a:r>
                      <a:endParaRPr lang="en-US" dirty="0"/>
                    </a:p>
                  </a:txBody>
                  <a:tcPr/>
                </a:tc>
                <a:tc>
                  <a:txBody>
                    <a:bodyPr/>
                    <a:lstStyle/>
                    <a:p>
                      <a:r>
                        <a:rPr lang="en-US" dirty="0"/>
                        <a:t>Verdict</a:t>
                      </a:r>
                    </a:p>
                  </a:txBody>
                  <a:tcPr/>
                </a:tc>
                <a:extLst>
                  <a:ext uri="{0D108BD9-81ED-4DB2-BD59-A6C34878D82A}">
                    <a16:rowId xmlns:a16="http://schemas.microsoft.com/office/drawing/2014/main" val="10000"/>
                  </a:ext>
                </a:extLst>
              </a:tr>
              <a:tr h="370840">
                <a:tc>
                  <a:txBody>
                    <a:bodyPr/>
                    <a:lstStyle/>
                    <a:p>
                      <a:r>
                        <a:rPr lang="en-US" dirty="0"/>
                        <a:t>rs1</a:t>
                      </a:r>
                    </a:p>
                  </a:txBody>
                  <a:tcPr/>
                </a:tc>
                <a:tc>
                  <a:txBody>
                    <a:bodyPr/>
                    <a:lstStyle/>
                    <a:p>
                      <a:r>
                        <a:rPr lang="en-US" dirty="0"/>
                        <a:t>A/G</a:t>
                      </a:r>
                    </a:p>
                  </a:txBody>
                  <a:tcPr/>
                </a:tc>
                <a:tc>
                  <a:txBody>
                    <a:bodyPr/>
                    <a:lstStyle/>
                    <a:p>
                      <a:r>
                        <a:rPr lang="en-US" dirty="0"/>
                        <a:t>0.2</a:t>
                      </a:r>
                    </a:p>
                  </a:txBody>
                  <a:tcPr/>
                </a:tc>
                <a:tc>
                  <a:txBody>
                    <a:bodyPr/>
                    <a:lstStyle/>
                    <a:p>
                      <a:r>
                        <a:rPr lang="en-US" dirty="0"/>
                        <a:t>A/G</a:t>
                      </a:r>
                    </a:p>
                  </a:txBody>
                  <a:tcPr/>
                </a:tc>
                <a:tc>
                  <a:txBody>
                    <a:bodyPr/>
                    <a:lstStyle/>
                    <a:p>
                      <a:r>
                        <a:rPr lang="en-US" dirty="0"/>
                        <a:t>0.2</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rs2</a:t>
                      </a:r>
                    </a:p>
                  </a:txBody>
                  <a:tcPr/>
                </a:tc>
                <a:tc>
                  <a:txBody>
                    <a:bodyPr/>
                    <a:lstStyle/>
                    <a:p>
                      <a:r>
                        <a:rPr lang="en-US" dirty="0"/>
                        <a:t>G/T</a:t>
                      </a:r>
                    </a:p>
                  </a:txBody>
                  <a:tcPr/>
                </a:tc>
                <a:tc>
                  <a:txBody>
                    <a:bodyPr/>
                    <a:lstStyle/>
                    <a:p>
                      <a:r>
                        <a:rPr lang="en-US" dirty="0"/>
                        <a:t>0.3</a:t>
                      </a:r>
                    </a:p>
                  </a:txBody>
                  <a:tcPr/>
                </a:tc>
                <a:tc>
                  <a:txBody>
                    <a:bodyPr/>
                    <a:lstStyle/>
                    <a:p>
                      <a:r>
                        <a:rPr lang="en-US" dirty="0"/>
                        <a:t>T/G</a:t>
                      </a:r>
                    </a:p>
                  </a:txBody>
                  <a:tcPr/>
                </a:tc>
                <a:tc>
                  <a:txBody>
                    <a:bodyPr/>
                    <a:lstStyle/>
                    <a:p>
                      <a:r>
                        <a:rPr lang="en-US" dirty="0"/>
                        <a:t>0.72</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rs3</a:t>
                      </a:r>
                    </a:p>
                  </a:txBody>
                  <a:tcPr/>
                </a:tc>
                <a:tc>
                  <a:txBody>
                    <a:bodyPr/>
                    <a:lstStyle/>
                    <a:p>
                      <a:r>
                        <a:rPr lang="en-US" dirty="0"/>
                        <a:t>G/C</a:t>
                      </a:r>
                    </a:p>
                  </a:txBody>
                  <a:tcPr/>
                </a:tc>
                <a:tc>
                  <a:txBody>
                    <a:bodyPr/>
                    <a:lstStyle/>
                    <a:p>
                      <a:r>
                        <a:rPr lang="en-US" dirty="0"/>
                        <a:t>0.65</a:t>
                      </a:r>
                    </a:p>
                  </a:txBody>
                  <a:tcPr/>
                </a:tc>
                <a:tc>
                  <a:txBody>
                    <a:bodyPr/>
                    <a:lstStyle/>
                    <a:p>
                      <a:r>
                        <a:rPr lang="en-US" dirty="0"/>
                        <a:t>G/C</a:t>
                      </a:r>
                    </a:p>
                  </a:txBody>
                  <a:tcPr/>
                </a:tc>
                <a:tc>
                  <a:txBody>
                    <a:bodyPr/>
                    <a:lstStyle/>
                    <a:p>
                      <a:r>
                        <a:rPr lang="en-US" dirty="0"/>
                        <a:t>0.62</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rs4</a:t>
                      </a:r>
                    </a:p>
                  </a:txBody>
                  <a:tcPr/>
                </a:tc>
                <a:tc>
                  <a:txBody>
                    <a:bodyPr/>
                    <a:lstStyle/>
                    <a:p>
                      <a:r>
                        <a:rPr lang="en-US" dirty="0"/>
                        <a:t>A/T</a:t>
                      </a:r>
                    </a:p>
                  </a:txBody>
                  <a:tcPr/>
                </a:tc>
                <a:tc>
                  <a:txBody>
                    <a:bodyPr/>
                    <a:lstStyle/>
                    <a:p>
                      <a:r>
                        <a:rPr lang="en-US" dirty="0"/>
                        <a:t>0.49</a:t>
                      </a:r>
                    </a:p>
                  </a:txBody>
                  <a:tcPr/>
                </a:tc>
                <a:tc>
                  <a:txBody>
                    <a:bodyPr/>
                    <a:lstStyle/>
                    <a:p>
                      <a:r>
                        <a:rPr lang="en-US" dirty="0"/>
                        <a:t>A/T</a:t>
                      </a:r>
                    </a:p>
                  </a:txBody>
                  <a:tcPr/>
                </a:tc>
                <a:tc>
                  <a:txBody>
                    <a:bodyPr/>
                    <a:lstStyle/>
                    <a:p>
                      <a:r>
                        <a:rPr lang="en-US" dirty="0"/>
                        <a:t>0.50</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rs5</a:t>
                      </a:r>
                    </a:p>
                  </a:txBody>
                  <a:tcPr/>
                </a:tc>
                <a:tc>
                  <a:txBody>
                    <a:bodyPr/>
                    <a:lstStyle/>
                    <a:p>
                      <a:r>
                        <a:rPr lang="en-US" dirty="0"/>
                        <a:t>A/T</a:t>
                      </a:r>
                    </a:p>
                  </a:txBody>
                  <a:tcPr/>
                </a:tc>
                <a:tc>
                  <a:txBody>
                    <a:bodyPr/>
                    <a:lstStyle/>
                    <a:p>
                      <a:r>
                        <a:rPr lang="en-US" dirty="0"/>
                        <a:t>0.12</a:t>
                      </a:r>
                    </a:p>
                  </a:txBody>
                  <a:tcPr/>
                </a:tc>
                <a:tc>
                  <a:txBody>
                    <a:bodyPr/>
                    <a:lstStyle/>
                    <a:p>
                      <a:r>
                        <a:rPr lang="en-US" dirty="0"/>
                        <a:t>A/T</a:t>
                      </a:r>
                    </a:p>
                  </a:txBody>
                  <a:tcPr/>
                </a:tc>
                <a:tc>
                  <a:txBody>
                    <a:bodyPr/>
                    <a:lstStyle/>
                    <a:p>
                      <a:r>
                        <a:rPr lang="en-US" dirty="0"/>
                        <a:t>0.89</a:t>
                      </a:r>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rs6</a:t>
                      </a:r>
                    </a:p>
                  </a:txBody>
                  <a:tcPr/>
                </a:tc>
                <a:tc>
                  <a:txBody>
                    <a:bodyPr/>
                    <a:lstStyle/>
                    <a:p>
                      <a:r>
                        <a:rPr lang="en-US" dirty="0"/>
                        <a:t>A/G</a:t>
                      </a:r>
                    </a:p>
                  </a:txBody>
                  <a:tcPr/>
                </a:tc>
                <a:tc>
                  <a:txBody>
                    <a:bodyPr/>
                    <a:lstStyle/>
                    <a:p>
                      <a:r>
                        <a:rPr lang="en-US" dirty="0"/>
                        <a:t>0.4</a:t>
                      </a:r>
                    </a:p>
                  </a:txBody>
                  <a:tcPr/>
                </a:tc>
                <a:tc>
                  <a:txBody>
                    <a:bodyPr/>
                    <a:lstStyle/>
                    <a:p>
                      <a:r>
                        <a:rPr lang="en-US" dirty="0"/>
                        <a:t>A/T</a:t>
                      </a:r>
                    </a:p>
                  </a:txBody>
                  <a:tcPr/>
                </a:tc>
                <a:tc>
                  <a:txBody>
                    <a:bodyPr/>
                    <a:lstStyle/>
                    <a:p>
                      <a:r>
                        <a:rPr lang="en-US" dirty="0"/>
                        <a:t>0.4</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3405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90BE7-191A-A747-9FEE-E5977F12AC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Forest plot example for LDL cholesterol and CHD</a:t>
            </a:r>
          </a:p>
        </p:txBody>
      </p:sp>
      <p:pic>
        <p:nvPicPr>
          <p:cNvPr id="4" name="Content Placeholder 3">
            <a:extLst>
              <a:ext uri="{FF2B5EF4-FFF2-40B4-BE49-F238E27FC236}">
                <a16:creationId xmlns:a16="http://schemas.microsoft.com/office/drawing/2014/main" id="{9833C073-CD6B-174E-A862-41FE99E2320D}"/>
              </a:ext>
            </a:extLst>
          </p:cNvPr>
          <p:cNvPicPr>
            <a:picLocks noGrp="1" noChangeAspect="1"/>
          </p:cNvPicPr>
          <p:nvPr>
            <p:ph idx="1"/>
          </p:nvPr>
        </p:nvPicPr>
        <p:blipFill>
          <a:blip r:embed="rId2"/>
          <a:stretch>
            <a:fillRect/>
          </a:stretch>
        </p:blipFill>
        <p:spPr>
          <a:xfrm>
            <a:off x="5475421" y="492573"/>
            <a:ext cx="5910347" cy="5880796"/>
          </a:xfrm>
          <a:prstGeom prst="rect">
            <a:avLst/>
          </a:prstGeom>
        </p:spPr>
      </p:pic>
    </p:spTree>
    <p:extLst>
      <p:ext uri="{BB962C8B-B14F-4D97-AF65-F5344CB8AC3E}">
        <p14:creationId xmlns:p14="http://schemas.microsoft.com/office/powerpoint/2010/main" val="301577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34F1B-E372-004F-849F-B45B471DA357}"/>
              </a:ext>
            </a:extLst>
          </p:cNvPr>
          <p:cNvSpPr>
            <a:spLocks noGrp="1"/>
          </p:cNvSpPr>
          <p:nvPr>
            <p:ph type="ctrTitle"/>
          </p:nvPr>
        </p:nvSpPr>
        <p:spPr/>
        <p:txBody>
          <a:bodyPr/>
          <a:lstStyle/>
          <a:p>
            <a:r>
              <a:rPr lang="en-US" dirty="0"/>
              <a:t>Background</a:t>
            </a:r>
          </a:p>
        </p:txBody>
      </p:sp>
      <p:sp>
        <p:nvSpPr>
          <p:cNvPr id="5" name="Subtitle 4">
            <a:extLst>
              <a:ext uri="{FF2B5EF4-FFF2-40B4-BE49-F238E27FC236}">
                <a16:creationId xmlns:a16="http://schemas.microsoft.com/office/drawing/2014/main" id="{ACECF6DB-F60D-B240-AF2B-8193F4E152AB}"/>
              </a:ext>
            </a:extLst>
          </p:cNvPr>
          <p:cNvSpPr>
            <a:spLocks noGrp="1"/>
          </p:cNvSpPr>
          <p:nvPr>
            <p:ph type="subTitle" idx="1"/>
          </p:nvPr>
        </p:nvSpPr>
        <p:spPr/>
        <p:txBody>
          <a:bodyPr/>
          <a:lstStyle/>
          <a:p>
            <a:r>
              <a:rPr lang="en-US" dirty="0"/>
              <a:t>Study designs in epidemiology</a:t>
            </a:r>
          </a:p>
        </p:txBody>
      </p:sp>
    </p:spTree>
    <p:extLst>
      <p:ext uri="{BB962C8B-B14F-4D97-AF65-F5344CB8AC3E}">
        <p14:creationId xmlns:p14="http://schemas.microsoft.com/office/powerpoint/2010/main" val="202597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nl-NL" altLang="x-none" dirty="0" err="1"/>
              <a:t>Fixed</a:t>
            </a:r>
            <a:r>
              <a:rPr lang="nl-NL" altLang="x-none" dirty="0"/>
              <a:t> </a:t>
            </a:r>
            <a:r>
              <a:rPr lang="nl-NL" altLang="x-none" dirty="0" err="1"/>
              <a:t>effects</a:t>
            </a:r>
            <a:r>
              <a:rPr lang="nl-NL" altLang="x-none" dirty="0"/>
              <a:t> meta analysis</a:t>
            </a:r>
            <a:br>
              <a:rPr lang="nl-NL" altLang="x-none" dirty="0"/>
            </a:br>
            <a:r>
              <a:rPr lang="nl-NL" altLang="x-none" dirty="0"/>
              <a:t>(</a:t>
            </a:r>
            <a:r>
              <a:rPr lang="nl-NL" altLang="x-none" dirty="0" err="1"/>
              <a:t>aka</a:t>
            </a:r>
            <a:r>
              <a:rPr lang="nl-NL" altLang="x-none" dirty="0"/>
              <a:t> inverse </a:t>
            </a:r>
            <a:r>
              <a:rPr lang="nl-NL" altLang="x-none" dirty="0" err="1"/>
              <a:t>variance</a:t>
            </a:r>
            <a:r>
              <a:rPr lang="nl-NL" altLang="x-none" dirty="0"/>
              <a:t> </a:t>
            </a:r>
            <a:r>
              <a:rPr lang="nl-NL" altLang="x-none" dirty="0" err="1"/>
              <a:t>weighted</a:t>
            </a:r>
            <a:r>
              <a:rPr lang="nl-NL" altLang="x-none" dirty="0"/>
              <a:t>, IVW)</a:t>
            </a:r>
            <a:endParaRPr lang="en-US" altLang="x-none" dirty="0"/>
          </a:p>
        </p:txBody>
      </p:sp>
      <p:sp>
        <p:nvSpPr>
          <p:cNvPr id="24580" name="Rectangle 3"/>
          <p:cNvSpPr>
            <a:spLocks noGrp="1" noChangeArrowheads="1"/>
          </p:cNvSpPr>
          <p:nvPr>
            <p:ph type="body" idx="1"/>
          </p:nvPr>
        </p:nvSpPr>
        <p:spPr/>
        <p:txBody>
          <a:bodyPr>
            <a:normAutofit/>
          </a:bodyPr>
          <a:lstStyle/>
          <a:p>
            <a:pPr eaLnBrk="1" hangingPunct="1"/>
            <a:r>
              <a:rPr lang="en-US" altLang="x-none" dirty="0"/>
              <a:t>There is one underlying ‘true’ effect</a:t>
            </a:r>
          </a:p>
          <a:p>
            <a:pPr eaLnBrk="1" hangingPunct="1"/>
            <a:r>
              <a:rPr lang="en-US" altLang="x-none" dirty="0"/>
              <a:t>All deviations of sample effects from the ‘true’ effect are due to chance</a:t>
            </a:r>
          </a:p>
        </p:txBody>
      </p:sp>
    </p:spTree>
    <p:extLst>
      <p:ext uri="{BB962C8B-B14F-4D97-AF65-F5344CB8AC3E}">
        <p14:creationId xmlns:p14="http://schemas.microsoft.com/office/powerpoint/2010/main" val="507935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variance weighted (IVW) fixed effects method</a:t>
            </a:r>
          </a:p>
        </p:txBody>
      </p:sp>
      <p:graphicFrame>
        <p:nvGraphicFramePr>
          <p:cNvPr id="12" name="Object 10"/>
          <p:cNvGraphicFramePr>
            <a:graphicFrameLocks noChangeAspect="1"/>
          </p:cNvGraphicFramePr>
          <p:nvPr/>
        </p:nvGraphicFramePr>
        <p:xfrm>
          <a:off x="2535302" y="4365396"/>
          <a:ext cx="2895600" cy="1930400"/>
        </p:xfrm>
        <a:graphic>
          <a:graphicData uri="http://schemas.openxmlformats.org/presentationml/2006/ole">
            <mc:AlternateContent xmlns:mc="http://schemas.openxmlformats.org/markup-compatibility/2006">
              <mc:Choice xmlns:v="urn:schemas-microsoft-com:vml" Requires="v">
                <p:oleObj spid="_x0000_s1250" name="Equation" r:id="rId3" imgW="1269720" imgH="838080" progId="Equation.3">
                  <p:embed/>
                </p:oleObj>
              </mc:Choice>
              <mc:Fallback>
                <p:oleObj name="Equation" r:id="rId3" imgW="1269720" imgH="838080" progId="Equation.3">
                  <p:embed/>
                  <p:pic>
                    <p:nvPicPr>
                      <p:cNvPr id="1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2" y="4365396"/>
                        <a:ext cx="28956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 name="Rectangle 12"/>
          <p:cNvSpPr>
            <a:spLocks noChangeArrowheads="1"/>
          </p:cNvSpPr>
          <p:nvPr/>
        </p:nvSpPr>
        <p:spPr bwMode="auto">
          <a:xfrm>
            <a:off x="2459102"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14" name="Object 14"/>
          <p:cNvGraphicFramePr>
            <a:graphicFrameLocks noChangeAspect="1"/>
          </p:cNvGraphicFramePr>
          <p:nvPr/>
        </p:nvGraphicFramePr>
        <p:xfrm>
          <a:off x="7675138" y="2176186"/>
          <a:ext cx="1577975" cy="1052513"/>
        </p:xfrm>
        <a:graphic>
          <a:graphicData uri="http://schemas.openxmlformats.org/presentationml/2006/ole">
            <mc:AlternateContent xmlns:mc="http://schemas.openxmlformats.org/markup-compatibility/2006">
              <mc:Choice xmlns:v="urn:schemas-microsoft-com:vml" Requires="v">
                <p:oleObj spid="_x0000_s1251" name="Equation" r:id="rId5" imgW="799920" imgH="431640" progId="Equation.3">
                  <p:embed/>
                </p:oleObj>
              </mc:Choice>
              <mc:Fallback>
                <p:oleObj name="Equation" r:id="rId5" imgW="799920" imgH="431640" progId="Equation.3">
                  <p:embed/>
                  <p:pic>
                    <p:nvPicPr>
                      <p:cNvPr id="14"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138" y="2176186"/>
                        <a:ext cx="1577975"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 name="Rectangle 16"/>
          <p:cNvSpPr>
            <a:spLocks noChangeArrowheads="1"/>
          </p:cNvSpPr>
          <p:nvPr/>
        </p:nvSpPr>
        <p:spPr bwMode="auto">
          <a:xfrm>
            <a:off x="7415580" y="216189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0" name="Object 11"/>
          <p:cNvGraphicFramePr>
            <a:graphicFrameLocks noChangeAspect="1"/>
          </p:cNvGraphicFramePr>
          <p:nvPr/>
        </p:nvGraphicFramePr>
        <p:xfrm>
          <a:off x="6537243" y="4557484"/>
          <a:ext cx="2692400" cy="1547813"/>
        </p:xfrm>
        <a:graphic>
          <a:graphicData uri="http://schemas.openxmlformats.org/presentationml/2006/ole">
            <mc:AlternateContent xmlns:mc="http://schemas.openxmlformats.org/markup-compatibility/2006">
              <mc:Choice xmlns:v="urn:schemas-microsoft-com:vml" Requires="v">
                <p:oleObj spid="_x0000_s1252" name="Equation" r:id="rId7" imgW="1180800" imgH="672840" progId="Equation.3">
                  <p:embed/>
                </p:oleObj>
              </mc:Choice>
              <mc:Fallback>
                <p:oleObj name="Equation" r:id="rId7" imgW="1180800" imgH="672840" progId="Equation.3">
                  <p:embed/>
                  <p:pic>
                    <p:nvPicPr>
                      <p:cNvPr id="2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7243" y="4557484"/>
                        <a:ext cx="2692400"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 name="Rectangle 12"/>
          <p:cNvSpPr>
            <a:spLocks noChangeArrowheads="1"/>
          </p:cNvSpPr>
          <p:nvPr/>
        </p:nvSpPr>
        <p:spPr bwMode="auto">
          <a:xfrm>
            <a:off x="6359443"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22" name="TextBox 21"/>
          <p:cNvSpPr txBox="1"/>
          <p:nvPr/>
        </p:nvSpPr>
        <p:spPr>
          <a:xfrm>
            <a:off x="2287571" y="1880810"/>
            <a:ext cx="2277728" cy="1477328"/>
          </a:xfrm>
          <a:prstGeom prst="rect">
            <a:avLst/>
          </a:prstGeom>
          <a:noFill/>
        </p:spPr>
        <p:txBody>
          <a:bodyPr wrap="square" rtlCol="0">
            <a:spAutoFit/>
          </a:bodyPr>
          <a:lstStyle/>
          <a:p>
            <a:r>
              <a:rPr lang="en-US" dirty="0"/>
              <a:t>For N studies, each study </a:t>
            </a:r>
            <a:r>
              <a:rPr lang="en-US" i="1" dirty="0" err="1"/>
              <a:t>i</a:t>
            </a:r>
            <a:r>
              <a:rPr lang="en-US" dirty="0"/>
              <a:t> contributes more to the meta analysis if its standard error is lower</a:t>
            </a:r>
          </a:p>
        </p:txBody>
      </p:sp>
      <p:graphicFrame>
        <p:nvGraphicFramePr>
          <p:cNvPr id="23" name="Object 19"/>
          <p:cNvGraphicFramePr>
            <a:graphicFrameLocks noChangeAspect="1"/>
          </p:cNvGraphicFramePr>
          <p:nvPr/>
        </p:nvGraphicFramePr>
        <p:xfrm>
          <a:off x="5039093" y="1718193"/>
          <a:ext cx="2155825" cy="587375"/>
        </p:xfrm>
        <a:graphic>
          <a:graphicData uri="http://schemas.openxmlformats.org/presentationml/2006/ole">
            <mc:AlternateContent xmlns:mc="http://schemas.openxmlformats.org/markup-compatibility/2006">
              <mc:Choice xmlns:v="urn:schemas-microsoft-com:vml" Requires="v">
                <p:oleObj spid="_x0000_s1253" name="Equation" r:id="rId9" imgW="1117440" imgH="253800" progId="Equation.3">
                  <p:embed/>
                </p:oleObj>
              </mc:Choice>
              <mc:Fallback>
                <p:oleObj name="Equation" r:id="rId9" imgW="1117440" imgH="253800" progId="Equation.3">
                  <p:embed/>
                  <p:pic>
                    <p:nvPicPr>
                      <p:cNvPr id="23"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9093" y="1718193"/>
                        <a:ext cx="21558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4" name="Rectangle 20"/>
          <p:cNvSpPr>
            <a:spLocks noChangeArrowheads="1"/>
          </p:cNvSpPr>
          <p:nvPr/>
        </p:nvSpPr>
        <p:spPr bwMode="auto">
          <a:xfrm>
            <a:off x="5012105" y="269903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5" name="Object 21"/>
          <p:cNvGraphicFramePr>
            <a:graphicFrameLocks noChangeAspect="1"/>
          </p:cNvGraphicFramePr>
          <p:nvPr/>
        </p:nvGraphicFramePr>
        <p:xfrm>
          <a:off x="5232768" y="2692689"/>
          <a:ext cx="1714500" cy="1057275"/>
        </p:xfrm>
        <a:graphic>
          <a:graphicData uri="http://schemas.openxmlformats.org/presentationml/2006/ole">
            <mc:AlternateContent xmlns:mc="http://schemas.openxmlformats.org/markup-compatibility/2006">
              <mc:Choice xmlns:v="urn:schemas-microsoft-com:vml" Requires="v">
                <p:oleObj spid="_x0000_s1254" name="Equation" r:id="rId11" imgW="888840" imgH="457200" progId="Equation.3">
                  <p:embed/>
                </p:oleObj>
              </mc:Choice>
              <mc:Fallback>
                <p:oleObj name="Equation" r:id="rId11" imgW="888840" imgH="457200" progId="Equation.3">
                  <p:embed/>
                  <p:pic>
                    <p:nvPicPr>
                      <p:cNvPr id="25"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2768" y="2692689"/>
                        <a:ext cx="17145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6" name="Rectangle 22"/>
          <p:cNvSpPr>
            <a:spLocks noChangeArrowheads="1"/>
          </p:cNvSpPr>
          <p:nvPr/>
        </p:nvSpPr>
        <p:spPr bwMode="auto">
          <a:xfrm>
            <a:off x="5012105" y="1503880"/>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Tree>
    <p:extLst>
      <p:ext uri="{BB962C8B-B14F-4D97-AF65-F5344CB8AC3E}">
        <p14:creationId xmlns:p14="http://schemas.microsoft.com/office/powerpoint/2010/main" val="2256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1" grpId="0" animBg="1"/>
      <p:bldP spid="24"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p-value</a:t>
            </a:r>
          </a:p>
        </p:txBody>
      </p:sp>
      <p:sp>
        <p:nvSpPr>
          <p:cNvPr id="4" name="Rectangle 4"/>
          <p:cNvSpPr>
            <a:spLocks noChangeArrowheads="1"/>
          </p:cNvSpPr>
          <p:nvPr/>
        </p:nvSpPr>
        <p:spPr bwMode="auto">
          <a:xfrm>
            <a:off x="2057400" y="4419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a:solidFill>
                  <a:schemeClr val="accent2"/>
                </a:solidFill>
                <a:latin typeface="Verdana" charset="0"/>
              </a:rPr>
              <a:t>Look up or compute the associated p-value</a:t>
            </a:r>
            <a:endParaRPr lang="en-US" altLang="x-none" sz="2000">
              <a:solidFill>
                <a:schemeClr val="folHlink"/>
              </a:solidFill>
              <a:latin typeface="Verdana" charset="0"/>
            </a:endParaRPr>
          </a:p>
        </p:txBody>
      </p:sp>
      <p:graphicFrame>
        <p:nvGraphicFramePr>
          <p:cNvPr id="5" name="Object 5"/>
          <p:cNvGraphicFramePr>
            <a:graphicFrameLocks noGrp="1" noChangeAspect="1"/>
          </p:cNvGraphicFramePr>
          <p:nvPr>
            <p:ph sz="half" idx="4294967295"/>
          </p:nvPr>
        </p:nvGraphicFramePr>
        <p:xfrm>
          <a:off x="2057400" y="2428876"/>
          <a:ext cx="3810000" cy="1687513"/>
        </p:xfrm>
        <a:graphic>
          <a:graphicData uri="http://schemas.openxmlformats.org/presentationml/2006/ole">
            <mc:AlternateContent xmlns:mc="http://schemas.openxmlformats.org/markup-compatibility/2006">
              <mc:Choice xmlns:v="urn:schemas-microsoft-com:vml" Requires="v">
                <p:oleObj spid="_x0000_s2139" name="Equation" r:id="rId3" imgW="1892160" imgH="838080" progId="Equation.3">
                  <p:embed/>
                </p:oleObj>
              </mc:Choice>
              <mc:Fallback>
                <p:oleObj name="Equation" r:id="rId3" imgW="1892160" imgH="838080" progId="Equation.3">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428876"/>
                        <a:ext cx="3810000"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 name="Rectangle 7"/>
          <p:cNvSpPr>
            <a:spLocks noChangeArrowheads="1"/>
          </p:cNvSpPr>
          <p:nvPr/>
        </p:nvSpPr>
        <p:spPr bwMode="auto">
          <a:xfrm>
            <a:off x="2057400" y="2286000"/>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7" name="Object 8"/>
          <p:cNvGraphicFramePr>
            <a:graphicFrameLocks noChangeAspect="1"/>
          </p:cNvGraphicFramePr>
          <p:nvPr/>
        </p:nvGraphicFramePr>
        <p:xfrm>
          <a:off x="6772275" y="2387600"/>
          <a:ext cx="2914650" cy="1790700"/>
        </p:xfrm>
        <a:graphic>
          <a:graphicData uri="http://schemas.openxmlformats.org/presentationml/2006/ole">
            <mc:AlternateContent xmlns:mc="http://schemas.openxmlformats.org/markup-compatibility/2006">
              <mc:Choice xmlns:v="urn:schemas-microsoft-com:vml" Requires="v">
                <p:oleObj spid="_x0000_s2140" name="Equation" r:id="rId5" imgW="1447560" imgH="888840" progId="Equation.3">
                  <p:embed/>
                </p:oleObj>
              </mc:Choice>
              <mc:Fallback>
                <p:oleObj name="Equation" r:id="rId5" imgW="1447560" imgH="888840" progId="Equation.3">
                  <p:embed/>
                  <p:pic>
                    <p:nvPicPr>
                      <p:cNvPr id="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275" y="2387600"/>
                        <a:ext cx="2914650" cy="179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9"/>
          <p:cNvSpPr>
            <a:spLocks noChangeArrowheads="1"/>
          </p:cNvSpPr>
          <p:nvPr/>
        </p:nvSpPr>
        <p:spPr bwMode="auto">
          <a:xfrm>
            <a:off x="6324600" y="2295525"/>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9" name="Rectangle 4"/>
          <p:cNvSpPr>
            <a:spLocks noChangeArrowheads="1"/>
          </p:cNvSpPr>
          <p:nvPr/>
        </p:nvSpPr>
        <p:spPr bwMode="auto">
          <a:xfrm>
            <a:off x="2057400" y="4938074"/>
            <a:ext cx="8229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dirty="0">
                <a:solidFill>
                  <a:schemeClr val="folHlink"/>
                </a:solidFill>
                <a:latin typeface="Verdana" charset="0"/>
              </a:rPr>
              <a:t>P=0.05	</a:t>
            </a:r>
            <a:r>
              <a:rPr lang="en-US" altLang="x-none" sz="2000" dirty="0">
                <a:solidFill>
                  <a:schemeClr val="folHlink"/>
                </a:solidFill>
                <a:latin typeface="Times New Roman"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=3.84</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=1.96</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P=0.001	</a:t>
            </a:r>
            <a:r>
              <a:rPr lang="en-US" altLang="x-none" sz="2000" dirty="0">
                <a:solidFill>
                  <a:schemeClr val="folHlink"/>
                </a:solidFill>
                <a:latin typeface="Verdana"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=10.83</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=3.29</a:t>
            </a:r>
          </a:p>
          <a:p>
            <a:pPr eaLnBrk="1" hangingPunct="1">
              <a:spcBef>
                <a:spcPct val="20000"/>
              </a:spcBef>
              <a:buClr>
                <a:schemeClr val="folHlink"/>
              </a:buClr>
            </a:pPr>
            <a:endParaRPr lang="nl-NL" altLang="x-none" sz="2000" dirty="0">
              <a:solidFill>
                <a:schemeClr val="folHlink"/>
              </a:solidFill>
              <a:latin typeface="Times New Roman" charset="0"/>
              <a:ea typeface="Times New Roman" charset="0"/>
              <a:cs typeface="Times New Roman" charset="0"/>
            </a:endParaRPr>
          </a:p>
          <a:p>
            <a:pPr eaLnBrk="1" hangingPunct="1">
              <a:spcBef>
                <a:spcPct val="20000"/>
              </a:spcBef>
              <a:buClr>
                <a:schemeClr val="folHlink"/>
              </a:buClr>
            </a:pPr>
            <a:r>
              <a:rPr lang="en-US" altLang="x-none" sz="2000" dirty="0">
                <a:solidFill>
                  <a:schemeClr val="folHlink"/>
                </a:solidFill>
                <a:latin typeface="Times New Roman" charset="0"/>
                <a:ea typeface="Times New Roman" charset="0"/>
                <a:cs typeface="Times New Roman" charset="0"/>
              </a:rPr>
              <a:t> </a:t>
            </a:r>
          </a:p>
        </p:txBody>
      </p:sp>
    </p:spTree>
    <p:extLst>
      <p:ext uri="{BB962C8B-B14F-4D97-AF65-F5344CB8AC3E}">
        <p14:creationId xmlns:p14="http://schemas.microsoft.com/office/powerpoint/2010/main" val="317522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C0541-4F5F-334A-9ABC-10A015BD94DD}"/>
              </a:ext>
            </a:extLst>
          </p:cNvPr>
          <p:cNvPicPr>
            <a:picLocks noChangeAspect="1"/>
          </p:cNvPicPr>
          <p:nvPr/>
        </p:nvPicPr>
        <p:blipFill>
          <a:blip r:embed="rId2"/>
          <a:stretch>
            <a:fillRect/>
          </a:stretch>
        </p:blipFill>
        <p:spPr>
          <a:xfrm>
            <a:off x="109538" y="114300"/>
            <a:ext cx="6400800" cy="6400800"/>
          </a:xfrm>
          <a:prstGeom prst="rect">
            <a:avLst/>
          </a:prstGeom>
        </p:spPr>
      </p:pic>
      <p:sp>
        <p:nvSpPr>
          <p:cNvPr id="4" name="TextBox 3">
            <a:extLst>
              <a:ext uri="{FF2B5EF4-FFF2-40B4-BE49-F238E27FC236}">
                <a16:creationId xmlns:a16="http://schemas.microsoft.com/office/drawing/2014/main" id="{82F1FEF4-A89D-8D44-A0D1-558712B138C7}"/>
              </a:ext>
            </a:extLst>
          </p:cNvPr>
          <p:cNvSpPr txBox="1"/>
          <p:nvPr/>
        </p:nvSpPr>
        <p:spPr>
          <a:xfrm>
            <a:off x="6840241" y="4352913"/>
            <a:ext cx="1242519" cy="553998"/>
          </a:xfrm>
          <a:prstGeom prst="rect">
            <a:avLst/>
          </a:prstGeom>
          <a:noFill/>
        </p:spPr>
        <p:txBody>
          <a:bodyPr wrap="square" rtlCol="0">
            <a:spAutoFit/>
          </a:bodyPr>
          <a:lstStyle/>
          <a:p>
            <a:r>
              <a:rPr lang="en-US" sz="3000" dirty="0"/>
              <a:t>SNP 1</a:t>
            </a:r>
          </a:p>
        </p:txBody>
      </p:sp>
      <p:sp>
        <p:nvSpPr>
          <p:cNvPr id="5" name="TextBox 4">
            <a:extLst>
              <a:ext uri="{FF2B5EF4-FFF2-40B4-BE49-F238E27FC236}">
                <a16:creationId xmlns:a16="http://schemas.microsoft.com/office/drawing/2014/main" id="{185189BA-853C-3D45-8F7F-198EDBFFA4CC}"/>
              </a:ext>
            </a:extLst>
          </p:cNvPr>
          <p:cNvSpPr txBox="1"/>
          <p:nvPr/>
        </p:nvSpPr>
        <p:spPr>
          <a:xfrm>
            <a:off x="6840241" y="4722245"/>
            <a:ext cx="1242519" cy="553998"/>
          </a:xfrm>
          <a:prstGeom prst="rect">
            <a:avLst/>
          </a:prstGeom>
          <a:noFill/>
        </p:spPr>
        <p:txBody>
          <a:bodyPr wrap="square" rtlCol="0">
            <a:spAutoFit/>
          </a:bodyPr>
          <a:lstStyle/>
          <a:p>
            <a:r>
              <a:rPr lang="en-US" sz="3000" dirty="0"/>
              <a:t>SNP 2</a:t>
            </a:r>
          </a:p>
        </p:txBody>
      </p:sp>
      <p:sp>
        <p:nvSpPr>
          <p:cNvPr id="6" name="TextBox 5">
            <a:extLst>
              <a:ext uri="{FF2B5EF4-FFF2-40B4-BE49-F238E27FC236}">
                <a16:creationId xmlns:a16="http://schemas.microsoft.com/office/drawing/2014/main" id="{EE43AE40-AF1D-E243-8170-6822F011FFB8}"/>
              </a:ext>
            </a:extLst>
          </p:cNvPr>
          <p:cNvSpPr txBox="1"/>
          <p:nvPr/>
        </p:nvSpPr>
        <p:spPr>
          <a:xfrm>
            <a:off x="6840241" y="5091577"/>
            <a:ext cx="1242519" cy="553998"/>
          </a:xfrm>
          <a:prstGeom prst="rect">
            <a:avLst/>
          </a:prstGeom>
          <a:noFill/>
        </p:spPr>
        <p:txBody>
          <a:bodyPr wrap="square" rtlCol="0">
            <a:spAutoFit/>
          </a:bodyPr>
          <a:lstStyle/>
          <a:p>
            <a:r>
              <a:rPr lang="en-US" sz="3000" dirty="0"/>
              <a:t>SNP 3</a:t>
            </a:r>
          </a:p>
        </p:txBody>
      </p:sp>
      <p:sp>
        <p:nvSpPr>
          <p:cNvPr id="7" name="TextBox 6">
            <a:extLst>
              <a:ext uri="{FF2B5EF4-FFF2-40B4-BE49-F238E27FC236}">
                <a16:creationId xmlns:a16="http://schemas.microsoft.com/office/drawing/2014/main" id="{23029CBF-8C8E-B94E-A5CE-9951F63FB85B}"/>
              </a:ext>
            </a:extLst>
          </p:cNvPr>
          <p:cNvSpPr txBox="1"/>
          <p:nvPr/>
        </p:nvSpPr>
        <p:spPr>
          <a:xfrm>
            <a:off x="6840240" y="5460909"/>
            <a:ext cx="1242519" cy="553998"/>
          </a:xfrm>
          <a:prstGeom prst="rect">
            <a:avLst/>
          </a:prstGeom>
          <a:noFill/>
        </p:spPr>
        <p:txBody>
          <a:bodyPr wrap="square" rtlCol="0">
            <a:spAutoFit/>
          </a:bodyPr>
          <a:lstStyle/>
          <a:p>
            <a:r>
              <a:rPr lang="en-US" sz="3000" dirty="0"/>
              <a:t>SNP 4</a:t>
            </a:r>
          </a:p>
        </p:txBody>
      </p:sp>
      <p:sp>
        <p:nvSpPr>
          <p:cNvPr id="8" name="TextBox 7">
            <a:extLst>
              <a:ext uri="{FF2B5EF4-FFF2-40B4-BE49-F238E27FC236}">
                <a16:creationId xmlns:a16="http://schemas.microsoft.com/office/drawing/2014/main" id="{FCAD7581-84E0-104B-9052-43647B13C4C6}"/>
              </a:ext>
            </a:extLst>
          </p:cNvPr>
          <p:cNvSpPr txBox="1"/>
          <p:nvPr/>
        </p:nvSpPr>
        <p:spPr>
          <a:xfrm>
            <a:off x="8644941" y="4926058"/>
            <a:ext cx="891651" cy="553998"/>
          </a:xfrm>
          <a:prstGeom prst="rect">
            <a:avLst/>
          </a:prstGeom>
          <a:noFill/>
        </p:spPr>
        <p:txBody>
          <a:bodyPr wrap="square" rtlCol="0">
            <a:spAutoFit/>
          </a:bodyPr>
          <a:lstStyle/>
          <a:p>
            <a:r>
              <a:rPr lang="en-US" sz="3000" dirty="0"/>
              <a:t>LDL</a:t>
            </a:r>
          </a:p>
        </p:txBody>
      </p:sp>
      <p:sp>
        <p:nvSpPr>
          <p:cNvPr id="9" name="TextBox 8">
            <a:extLst>
              <a:ext uri="{FF2B5EF4-FFF2-40B4-BE49-F238E27FC236}">
                <a16:creationId xmlns:a16="http://schemas.microsoft.com/office/drawing/2014/main" id="{3A2D5A54-D179-BE43-BBC7-0D82AD9B32E9}"/>
              </a:ext>
            </a:extLst>
          </p:cNvPr>
          <p:cNvSpPr txBox="1"/>
          <p:nvPr/>
        </p:nvSpPr>
        <p:spPr>
          <a:xfrm>
            <a:off x="10531519" y="4926058"/>
            <a:ext cx="1103738" cy="553998"/>
          </a:xfrm>
          <a:prstGeom prst="rect">
            <a:avLst/>
          </a:prstGeom>
          <a:noFill/>
        </p:spPr>
        <p:txBody>
          <a:bodyPr wrap="square" rtlCol="0">
            <a:spAutoFit/>
          </a:bodyPr>
          <a:lstStyle/>
          <a:p>
            <a:r>
              <a:rPr lang="en-US" sz="3000" dirty="0"/>
              <a:t>CHD</a:t>
            </a:r>
          </a:p>
        </p:txBody>
      </p:sp>
      <p:cxnSp>
        <p:nvCxnSpPr>
          <p:cNvPr id="11" name="Straight Arrow Connector 10">
            <a:extLst>
              <a:ext uri="{FF2B5EF4-FFF2-40B4-BE49-F238E27FC236}">
                <a16:creationId xmlns:a16="http://schemas.microsoft.com/office/drawing/2014/main" id="{0252D42C-30CC-5344-97EF-3723345BBAB5}"/>
              </a:ext>
            </a:extLst>
          </p:cNvPr>
          <p:cNvCxnSpPr>
            <a:cxnSpLocks/>
            <a:stCxn id="4" idx="3"/>
          </p:cNvCxnSpPr>
          <p:nvPr/>
        </p:nvCxnSpPr>
        <p:spPr>
          <a:xfrm>
            <a:off x="8082760" y="4629912"/>
            <a:ext cx="604844" cy="38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CD64A1-58A1-974F-98BD-F69B7AB82952}"/>
              </a:ext>
            </a:extLst>
          </p:cNvPr>
          <p:cNvCxnSpPr>
            <a:cxnSpLocks/>
            <a:stCxn id="5" idx="3"/>
          </p:cNvCxnSpPr>
          <p:nvPr/>
        </p:nvCxnSpPr>
        <p:spPr>
          <a:xfrm>
            <a:off x="8082760" y="4999244"/>
            <a:ext cx="604844"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B9BA74-B500-FE47-B676-16EF1AD81D64}"/>
              </a:ext>
            </a:extLst>
          </p:cNvPr>
          <p:cNvCxnSpPr>
            <a:stCxn id="6" idx="3"/>
            <a:endCxn id="8" idx="1"/>
          </p:cNvCxnSpPr>
          <p:nvPr/>
        </p:nvCxnSpPr>
        <p:spPr>
          <a:xfrm flipV="1">
            <a:off x="8082760" y="5203057"/>
            <a:ext cx="562181" cy="16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0A6838-E689-7147-8200-24937CB6A4C7}"/>
              </a:ext>
            </a:extLst>
          </p:cNvPr>
          <p:cNvCxnSpPr>
            <a:cxnSpLocks/>
            <a:stCxn id="7" idx="3"/>
          </p:cNvCxnSpPr>
          <p:nvPr/>
        </p:nvCxnSpPr>
        <p:spPr>
          <a:xfrm flipV="1">
            <a:off x="8082759" y="5397297"/>
            <a:ext cx="604845" cy="3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CB99AD-FD40-5247-BD37-5DB974C94F54}"/>
              </a:ext>
            </a:extLst>
          </p:cNvPr>
          <p:cNvCxnSpPr>
            <a:cxnSpLocks/>
            <a:stCxn id="8" idx="3"/>
            <a:endCxn id="9" idx="1"/>
          </p:cNvCxnSpPr>
          <p:nvPr/>
        </p:nvCxnSpPr>
        <p:spPr>
          <a:xfrm>
            <a:off x="9536592" y="5203057"/>
            <a:ext cx="994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D66AA5-CDAF-C44C-A47C-2CC2A72B34B5}"/>
              </a:ext>
            </a:extLst>
          </p:cNvPr>
          <p:cNvSpPr txBox="1"/>
          <p:nvPr/>
        </p:nvSpPr>
        <p:spPr>
          <a:xfrm>
            <a:off x="8687604" y="3789296"/>
            <a:ext cx="2361260" cy="553998"/>
          </a:xfrm>
          <a:prstGeom prst="rect">
            <a:avLst/>
          </a:prstGeom>
          <a:noFill/>
        </p:spPr>
        <p:txBody>
          <a:bodyPr wrap="square" rtlCol="0">
            <a:spAutoFit/>
          </a:bodyPr>
          <a:lstStyle/>
          <a:p>
            <a:r>
              <a:rPr lang="en-US" sz="3000" dirty="0"/>
              <a:t>Confounders</a:t>
            </a:r>
          </a:p>
        </p:txBody>
      </p:sp>
      <p:cxnSp>
        <p:nvCxnSpPr>
          <p:cNvPr id="22" name="Straight Arrow Connector 21">
            <a:extLst>
              <a:ext uri="{FF2B5EF4-FFF2-40B4-BE49-F238E27FC236}">
                <a16:creationId xmlns:a16="http://schemas.microsoft.com/office/drawing/2014/main" id="{B40B3C29-DD6F-3E4E-9D34-9D7D646555DC}"/>
              </a:ext>
            </a:extLst>
          </p:cNvPr>
          <p:cNvCxnSpPr>
            <a:stCxn id="20" idx="2"/>
            <a:endCxn id="8" idx="0"/>
          </p:cNvCxnSpPr>
          <p:nvPr/>
        </p:nvCxnSpPr>
        <p:spPr>
          <a:xfrm flipH="1">
            <a:off x="9090767" y="4343294"/>
            <a:ext cx="777467"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4C8B79-1E02-0D45-AC9D-3CEF7A89A342}"/>
              </a:ext>
            </a:extLst>
          </p:cNvPr>
          <p:cNvCxnSpPr>
            <a:cxnSpLocks/>
            <a:stCxn id="20" idx="2"/>
            <a:endCxn id="9" idx="0"/>
          </p:cNvCxnSpPr>
          <p:nvPr/>
        </p:nvCxnSpPr>
        <p:spPr>
          <a:xfrm>
            <a:off x="9868234" y="4343294"/>
            <a:ext cx="1215154"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400DA9-60BC-CD4E-A2F0-6DE2D80AE529}"/>
              </a:ext>
            </a:extLst>
          </p:cNvPr>
          <p:cNvSpPr txBox="1"/>
          <p:nvPr/>
        </p:nvSpPr>
        <p:spPr>
          <a:xfrm>
            <a:off x="6840240" y="235512"/>
            <a:ext cx="4795017" cy="1754326"/>
          </a:xfrm>
          <a:prstGeom prst="rect">
            <a:avLst/>
          </a:prstGeom>
          <a:noFill/>
        </p:spPr>
        <p:txBody>
          <a:bodyPr wrap="square" rtlCol="0">
            <a:spAutoFit/>
          </a:bodyPr>
          <a:lstStyle/>
          <a:p>
            <a:r>
              <a:rPr lang="en-US" dirty="0"/>
              <a:t>IVW is equivalent to a weighted regression of SNP-exposure against SNP-outcome effects.</a:t>
            </a:r>
          </a:p>
          <a:p>
            <a:endParaRPr lang="en-US" dirty="0"/>
          </a:p>
          <a:p>
            <a:r>
              <a:rPr lang="en-US" dirty="0"/>
              <a:t>The weights are 1/</a:t>
            </a:r>
            <a:r>
              <a:rPr lang="en-US" dirty="0" err="1"/>
              <a:t>se_outcome</a:t>
            </a:r>
            <a:endParaRPr lang="en-US" dirty="0"/>
          </a:p>
          <a:p>
            <a:endParaRPr lang="en-US" dirty="0"/>
          </a:p>
          <a:p>
            <a:r>
              <a:rPr lang="en-US" dirty="0"/>
              <a:t>The slope is the estimate of the causal effect</a:t>
            </a:r>
          </a:p>
        </p:txBody>
      </p:sp>
    </p:spTree>
    <p:extLst>
      <p:ext uri="{BB962C8B-B14F-4D97-AF65-F5344CB8AC3E}">
        <p14:creationId xmlns:p14="http://schemas.microsoft.com/office/powerpoint/2010/main" val="309984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6764-44F9-2745-9B98-8BAECA835608}"/>
              </a:ext>
            </a:extLst>
          </p:cNvPr>
          <p:cNvSpPr>
            <a:spLocks noGrp="1"/>
          </p:cNvSpPr>
          <p:nvPr>
            <p:ph type="title"/>
          </p:nvPr>
        </p:nvSpPr>
        <p:spPr/>
        <p:txBody>
          <a:bodyPr/>
          <a:lstStyle/>
          <a:p>
            <a:r>
              <a:rPr lang="en-US" dirty="0"/>
              <a:t>Invalid instruments</a:t>
            </a:r>
          </a:p>
        </p:txBody>
      </p:sp>
      <p:sp>
        <p:nvSpPr>
          <p:cNvPr id="3" name="Text Placeholder 2">
            <a:extLst>
              <a:ext uri="{FF2B5EF4-FFF2-40B4-BE49-F238E27FC236}">
                <a16:creationId xmlns:a16="http://schemas.microsoft.com/office/drawing/2014/main" id="{69673EA2-48B4-0548-A974-AFBF97AA662A}"/>
              </a:ext>
            </a:extLst>
          </p:cNvPr>
          <p:cNvSpPr>
            <a:spLocks noGrp="1"/>
          </p:cNvSpPr>
          <p:nvPr>
            <p:ph type="body" idx="1"/>
          </p:nvPr>
        </p:nvSpPr>
        <p:spPr/>
        <p:txBody>
          <a:bodyPr/>
          <a:lstStyle/>
          <a:p>
            <a:r>
              <a:rPr lang="en-US" dirty="0"/>
              <a:t>Pleiotropy, reverse causation</a:t>
            </a:r>
          </a:p>
        </p:txBody>
      </p:sp>
    </p:spTree>
    <p:extLst>
      <p:ext uri="{BB962C8B-B14F-4D97-AF65-F5344CB8AC3E}">
        <p14:creationId xmlns:p14="http://schemas.microsoft.com/office/powerpoint/2010/main" val="2177405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091" r="2161" b="73563"/>
          <a:stretch/>
        </p:blipFill>
        <p:spPr>
          <a:xfrm>
            <a:off x="1111915" y="977462"/>
            <a:ext cx="9984889" cy="4866290"/>
          </a:xfrm>
          <a:prstGeom prst="rect">
            <a:avLst/>
          </a:prstGeom>
        </p:spPr>
      </p:pic>
      <p:cxnSp>
        <p:nvCxnSpPr>
          <p:cNvPr id="4" name="Straight Arrow Connector 3"/>
          <p:cNvCxnSpPr/>
          <p:nvPr/>
        </p:nvCxnSpPr>
        <p:spPr>
          <a:xfrm flipH="1">
            <a:off x="3285641" y="1737984"/>
            <a:ext cx="3285640" cy="664253"/>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3676322" y="4343400"/>
            <a:ext cx="5696278" cy="983868"/>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06214" y="1737984"/>
            <a:ext cx="351378" cy="553998"/>
          </a:xfrm>
          <a:prstGeom prst="rect">
            <a:avLst/>
          </a:prstGeom>
          <a:noFill/>
        </p:spPr>
        <p:txBody>
          <a:bodyPr wrap="none" rtlCol="0">
            <a:spAutoFit/>
          </a:bodyPr>
          <a:lstStyle/>
          <a:p>
            <a:r>
              <a:rPr lang="en-US" sz="3000" dirty="0"/>
              <a:t>x</a:t>
            </a:r>
          </a:p>
        </p:txBody>
      </p:sp>
      <p:sp>
        <p:nvSpPr>
          <p:cNvPr id="8" name="TextBox 7"/>
          <p:cNvSpPr txBox="1"/>
          <p:nvPr/>
        </p:nvSpPr>
        <p:spPr>
          <a:xfrm>
            <a:off x="6348772" y="4516295"/>
            <a:ext cx="351378" cy="553998"/>
          </a:xfrm>
          <a:prstGeom prst="rect">
            <a:avLst/>
          </a:prstGeom>
          <a:noFill/>
        </p:spPr>
        <p:txBody>
          <a:bodyPr wrap="none" rtlCol="0">
            <a:spAutoFit/>
          </a:bodyPr>
          <a:lstStyle/>
          <a:p>
            <a:r>
              <a:rPr lang="en-US" sz="3000" dirty="0"/>
              <a:t>x</a:t>
            </a:r>
          </a:p>
        </p:txBody>
      </p:sp>
    </p:spTree>
    <p:extLst>
      <p:ext uri="{BB962C8B-B14F-4D97-AF65-F5344CB8AC3E}">
        <p14:creationId xmlns:p14="http://schemas.microsoft.com/office/powerpoint/2010/main" val="1743383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a:extLst>
              <a:ext uri="{FF2B5EF4-FFF2-40B4-BE49-F238E27FC236}">
                <a16:creationId xmlns:a16="http://schemas.microsoft.com/office/drawing/2014/main" id="{36AE18B6-D752-E941-A200-937D7CF6A383}"/>
              </a:ext>
            </a:extLst>
          </p:cNvPr>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400"/>
          </a:p>
        </p:txBody>
      </p:sp>
      <p:pic>
        <p:nvPicPr>
          <p:cNvPr id="16391" name="Picture 7" descr="Cover">
            <a:extLst>
              <a:ext uri="{FF2B5EF4-FFF2-40B4-BE49-F238E27FC236}">
                <a16:creationId xmlns:a16="http://schemas.microsoft.com/office/drawing/2014/main" id="{9F0DD3D7-0F4F-CE4F-A029-A3C5D9B9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446" y="536575"/>
            <a:ext cx="8685554" cy="5586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0B31B7-C143-EA4D-B01E-F16279A4C95D}"/>
              </a:ext>
            </a:extLst>
          </p:cNvPr>
          <p:cNvSpPr txBox="1"/>
          <p:nvPr/>
        </p:nvSpPr>
        <p:spPr>
          <a:xfrm>
            <a:off x="160774" y="12386"/>
            <a:ext cx="3727938" cy="6740307"/>
          </a:xfrm>
          <a:prstGeom prst="rect">
            <a:avLst/>
          </a:prstGeom>
          <a:noFill/>
        </p:spPr>
        <p:txBody>
          <a:bodyPr wrap="square" rtlCol="0">
            <a:spAutoFit/>
          </a:bodyPr>
          <a:lstStyle/>
          <a:p>
            <a:r>
              <a:rPr lang="en-US" sz="3600" b="1" dirty="0"/>
              <a:t>Pleiotropy</a:t>
            </a:r>
          </a:p>
          <a:p>
            <a:r>
              <a:rPr lang="en-US" dirty="0"/>
              <a:t>One genetic variant associates with multiple traits</a:t>
            </a:r>
          </a:p>
          <a:p>
            <a:endParaRPr lang="en-US" b="1" dirty="0"/>
          </a:p>
          <a:p>
            <a:r>
              <a:rPr lang="en-US" b="1" dirty="0"/>
              <a:t>Vertical pleiotropy</a:t>
            </a:r>
          </a:p>
          <a:p>
            <a:r>
              <a:rPr lang="en-US" dirty="0"/>
              <a:t>The variant influences one trait through another trait</a:t>
            </a:r>
          </a:p>
          <a:p>
            <a:pPr marL="285750" indent="-285750">
              <a:buFontTx/>
              <a:buChar char="-"/>
            </a:pPr>
            <a:r>
              <a:rPr lang="en-US" dirty="0"/>
              <a:t>This is the mechanism that enables MR</a:t>
            </a:r>
          </a:p>
          <a:p>
            <a:pPr marL="285750" indent="-285750">
              <a:buFontTx/>
              <a:buChar char="-"/>
            </a:pPr>
            <a:endParaRPr lang="en-US" dirty="0"/>
          </a:p>
          <a:p>
            <a:r>
              <a:rPr lang="en-US" b="1" dirty="0"/>
              <a:t>Horizontal pleiotropy</a:t>
            </a:r>
          </a:p>
          <a:p>
            <a:r>
              <a:rPr lang="en-US" dirty="0"/>
              <a:t>The variant influences two traits through independent pathways</a:t>
            </a:r>
          </a:p>
          <a:p>
            <a:pPr marL="285750" indent="-285750">
              <a:buFontTx/>
              <a:buChar char="-"/>
            </a:pPr>
            <a:r>
              <a:rPr lang="en-US" dirty="0"/>
              <a:t>This is a violation of MR assumptions (exclusion restriction principle)</a:t>
            </a:r>
          </a:p>
          <a:p>
            <a:endParaRPr lang="en-US" dirty="0"/>
          </a:p>
          <a:p>
            <a:r>
              <a:rPr lang="en-US" b="1" dirty="0"/>
              <a:t>Distinct causal variants</a:t>
            </a:r>
            <a:endParaRPr lang="en-US" dirty="0"/>
          </a:p>
          <a:p>
            <a:r>
              <a:rPr lang="en-US" dirty="0"/>
              <a:t>Two causal variants in LD, one influences trait 1, the other influences trait 2</a:t>
            </a:r>
          </a:p>
          <a:p>
            <a:pPr marL="285750" indent="-285750">
              <a:buFontTx/>
              <a:buChar char="-"/>
            </a:pPr>
            <a:r>
              <a:rPr lang="en-US" dirty="0"/>
              <a:t>Another means by which spurious MR results would arise</a:t>
            </a:r>
          </a:p>
        </p:txBody>
      </p:sp>
    </p:spTree>
    <p:extLst>
      <p:ext uri="{BB962C8B-B14F-4D97-AF65-F5344CB8AC3E}">
        <p14:creationId xmlns:p14="http://schemas.microsoft.com/office/powerpoint/2010/main" val="4043891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alternative-01.png"/>
          <p:cNvPicPr preferRelativeResize="0"/>
          <p:nvPr/>
        </p:nvPicPr>
        <p:blipFill rotWithShape="1">
          <a:blip r:embed="rId3">
            <a:alphaModFix/>
          </a:blip>
          <a:srcRect/>
          <a:stretch/>
        </p:blipFill>
        <p:spPr>
          <a:xfrm>
            <a:off x="5851268" y="4116311"/>
            <a:ext cx="4816732" cy="2741688"/>
          </a:xfrm>
          <a:prstGeom prst="rect">
            <a:avLst/>
          </a:prstGeom>
          <a:noFill/>
          <a:ln>
            <a:noFill/>
          </a:ln>
        </p:spPr>
      </p:pic>
      <p:grpSp>
        <p:nvGrpSpPr>
          <p:cNvPr id="167" name="Shape 167"/>
          <p:cNvGrpSpPr/>
          <p:nvPr/>
        </p:nvGrpSpPr>
        <p:grpSpPr>
          <a:xfrm>
            <a:off x="1778726" y="0"/>
            <a:ext cx="5166118" cy="5166118"/>
            <a:chOff x="254726" y="0"/>
            <a:chExt cx="5166118" cy="5166118"/>
          </a:xfrm>
        </p:grpSpPr>
        <p:pic>
          <p:nvPicPr>
            <p:cNvPr id="168" name="Shape 168" descr="mrbase_u53bWI.7_scatter.pdf"/>
            <p:cNvPicPr preferRelativeResize="0"/>
            <p:nvPr/>
          </p:nvPicPr>
          <p:blipFill rotWithShape="1">
            <a:blip r:embed="rId4">
              <a:alphaModFix/>
            </a:blip>
            <a:srcRect/>
            <a:stretch/>
          </p:blipFill>
          <p:spPr>
            <a:xfrm>
              <a:off x="254726" y="0"/>
              <a:ext cx="5166118" cy="5166118"/>
            </a:xfrm>
            <a:prstGeom prst="rect">
              <a:avLst/>
            </a:prstGeom>
            <a:noFill/>
            <a:ln>
              <a:noFill/>
            </a:ln>
          </p:spPr>
        </p:pic>
        <p:sp>
          <p:nvSpPr>
            <p:cNvPr id="169" name="Shape 169"/>
            <p:cNvSpPr/>
            <p:nvPr/>
          </p:nvSpPr>
          <p:spPr>
            <a:xfrm>
              <a:off x="4571043" y="2918202"/>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0" name="Shape 170"/>
            <p:cNvSpPr/>
            <p:nvPr/>
          </p:nvSpPr>
          <p:spPr>
            <a:xfrm>
              <a:off x="1338770" y="930601"/>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1" name="Shape 171"/>
            <p:cNvSpPr/>
            <p:nvPr/>
          </p:nvSpPr>
          <p:spPr>
            <a:xfrm>
              <a:off x="1232228" y="1624346"/>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659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46A2-1140-4446-B00E-CDB39EE677AD}"/>
              </a:ext>
            </a:extLst>
          </p:cNvPr>
          <p:cNvSpPr>
            <a:spLocks noGrp="1"/>
          </p:cNvSpPr>
          <p:nvPr>
            <p:ph type="title"/>
          </p:nvPr>
        </p:nvSpPr>
        <p:spPr/>
        <p:txBody>
          <a:bodyPr/>
          <a:lstStyle/>
          <a:p>
            <a:r>
              <a:rPr lang="en-US" dirty="0"/>
              <a:t>MR methods for handling horizontal pleiotropy</a:t>
            </a:r>
          </a:p>
        </p:txBody>
      </p:sp>
      <p:sp>
        <p:nvSpPr>
          <p:cNvPr id="3" name="Text Placeholder 2">
            <a:extLst>
              <a:ext uri="{FF2B5EF4-FFF2-40B4-BE49-F238E27FC236}">
                <a16:creationId xmlns:a16="http://schemas.microsoft.com/office/drawing/2014/main" id="{083ABB84-0CBD-E342-AA13-8133193CAF8D}"/>
              </a:ext>
            </a:extLst>
          </p:cNvPr>
          <p:cNvSpPr>
            <a:spLocks noGrp="1"/>
          </p:cNvSpPr>
          <p:nvPr>
            <p:ph type="body" idx="1"/>
          </p:nvPr>
        </p:nvSpPr>
        <p:spPr/>
        <p:txBody>
          <a:bodyPr/>
          <a:lstStyle/>
          <a:p>
            <a:r>
              <a:rPr lang="en-US" dirty="0"/>
              <a:t>Many methods now exist</a:t>
            </a:r>
          </a:p>
        </p:txBody>
      </p:sp>
    </p:spTree>
    <p:extLst>
      <p:ext uri="{BB962C8B-B14F-4D97-AF65-F5344CB8AC3E}">
        <p14:creationId xmlns:p14="http://schemas.microsoft.com/office/powerpoint/2010/main" val="2922278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59FF53-6B2D-0E43-A162-13374FC92BD1}"/>
              </a:ext>
            </a:extLst>
          </p:cNvPr>
          <p:cNvSpPr>
            <a:spLocks noGrp="1"/>
          </p:cNvSpPr>
          <p:nvPr>
            <p:ph type="title"/>
          </p:nvPr>
        </p:nvSpPr>
        <p:spPr/>
        <p:txBody>
          <a:bodyPr/>
          <a:lstStyle/>
          <a:p>
            <a:r>
              <a:rPr lang="en-US" dirty="0"/>
              <a:t>Heterogeneity</a:t>
            </a:r>
          </a:p>
        </p:txBody>
      </p:sp>
      <p:pic>
        <p:nvPicPr>
          <p:cNvPr id="7" name="Picture 6">
            <a:extLst>
              <a:ext uri="{FF2B5EF4-FFF2-40B4-BE49-F238E27FC236}">
                <a16:creationId xmlns:a16="http://schemas.microsoft.com/office/drawing/2014/main" id="{DEEC5BD1-D73B-6A44-ACB5-25C15789CBB9}"/>
              </a:ext>
            </a:extLst>
          </p:cNvPr>
          <p:cNvPicPr>
            <a:picLocks noChangeAspect="1"/>
          </p:cNvPicPr>
          <p:nvPr/>
        </p:nvPicPr>
        <p:blipFill>
          <a:blip r:embed="rId2"/>
          <a:stretch>
            <a:fillRect/>
          </a:stretch>
        </p:blipFill>
        <p:spPr>
          <a:xfrm>
            <a:off x="5632174" y="3089887"/>
            <a:ext cx="6039678" cy="2060045"/>
          </a:xfrm>
          <a:prstGeom prst="rect">
            <a:avLst/>
          </a:prstGeom>
        </p:spPr>
      </p:pic>
      <p:pic>
        <p:nvPicPr>
          <p:cNvPr id="8" name="Picture 7">
            <a:extLst>
              <a:ext uri="{FF2B5EF4-FFF2-40B4-BE49-F238E27FC236}">
                <a16:creationId xmlns:a16="http://schemas.microsoft.com/office/drawing/2014/main" id="{19EDFF3C-C69C-0949-AAE3-3DDAB00D121C}"/>
              </a:ext>
            </a:extLst>
          </p:cNvPr>
          <p:cNvPicPr>
            <a:picLocks noChangeAspect="1"/>
          </p:cNvPicPr>
          <p:nvPr/>
        </p:nvPicPr>
        <p:blipFill>
          <a:blip r:embed="rId3"/>
          <a:stretch>
            <a:fillRect/>
          </a:stretch>
        </p:blipFill>
        <p:spPr>
          <a:xfrm>
            <a:off x="838200" y="3587191"/>
            <a:ext cx="4032646" cy="1302855"/>
          </a:xfrm>
          <a:prstGeom prst="rect">
            <a:avLst/>
          </a:prstGeom>
        </p:spPr>
      </p:pic>
      <p:sp>
        <p:nvSpPr>
          <p:cNvPr id="9" name="TextBox 8">
            <a:extLst>
              <a:ext uri="{FF2B5EF4-FFF2-40B4-BE49-F238E27FC236}">
                <a16:creationId xmlns:a16="http://schemas.microsoft.com/office/drawing/2014/main" id="{2A286BCC-D8DC-3C44-9946-8F2DF12C4C34}"/>
              </a:ext>
            </a:extLst>
          </p:cNvPr>
          <p:cNvSpPr txBox="1"/>
          <p:nvPr/>
        </p:nvSpPr>
        <p:spPr>
          <a:xfrm>
            <a:off x="1010478" y="3217859"/>
            <a:ext cx="2066528" cy="369332"/>
          </a:xfrm>
          <a:prstGeom prst="rect">
            <a:avLst/>
          </a:prstGeom>
          <a:noFill/>
        </p:spPr>
        <p:txBody>
          <a:bodyPr wrap="none" rtlCol="0">
            <a:spAutoFit/>
          </a:bodyPr>
          <a:lstStyle/>
          <a:p>
            <a:r>
              <a:rPr lang="en-US" dirty="0"/>
              <a:t>Cochran’s Q statistic</a:t>
            </a:r>
          </a:p>
        </p:txBody>
      </p:sp>
      <p:sp>
        <p:nvSpPr>
          <p:cNvPr id="10" name="TextBox 9">
            <a:extLst>
              <a:ext uri="{FF2B5EF4-FFF2-40B4-BE49-F238E27FC236}">
                <a16:creationId xmlns:a16="http://schemas.microsoft.com/office/drawing/2014/main" id="{C5986AEF-17C4-0748-934A-F5F89979C0EB}"/>
              </a:ext>
            </a:extLst>
          </p:cNvPr>
          <p:cNvSpPr txBox="1"/>
          <p:nvPr/>
        </p:nvSpPr>
        <p:spPr>
          <a:xfrm>
            <a:off x="838200" y="5495940"/>
            <a:ext cx="9104243" cy="923330"/>
          </a:xfrm>
          <a:prstGeom prst="rect">
            <a:avLst/>
          </a:prstGeom>
          <a:noFill/>
        </p:spPr>
        <p:txBody>
          <a:bodyPr wrap="square" rtlCol="0">
            <a:spAutoFit/>
          </a:bodyPr>
          <a:lstStyle/>
          <a:p>
            <a:r>
              <a:rPr lang="en-US" dirty="0"/>
              <a:t>n=6 instruments</a:t>
            </a:r>
          </a:p>
          <a:p>
            <a:r>
              <a:rPr lang="en-US" dirty="0"/>
              <a:t>Expect Q = 5 if there is no heterogeneity</a:t>
            </a:r>
          </a:p>
          <a:p>
            <a:r>
              <a:rPr lang="en-US" dirty="0"/>
              <a:t>Q is chi-square distributed with n-1 degrees of freedom</a:t>
            </a:r>
          </a:p>
        </p:txBody>
      </p:sp>
      <p:sp>
        <p:nvSpPr>
          <p:cNvPr id="11" name="TextBox 10">
            <a:extLst>
              <a:ext uri="{FF2B5EF4-FFF2-40B4-BE49-F238E27FC236}">
                <a16:creationId xmlns:a16="http://schemas.microsoft.com/office/drawing/2014/main" id="{CB5E813E-3D53-2043-AEDC-FD286A7967A5}"/>
              </a:ext>
            </a:extLst>
          </p:cNvPr>
          <p:cNvSpPr txBox="1"/>
          <p:nvPr/>
        </p:nvSpPr>
        <p:spPr>
          <a:xfrm>
            <a:off x="1010478" y="1543550"/>
            <a:ext cx="9458739" cy="1477328"/>
          </a:xfrm>
          <a:prstGeom prst="rect">
            <a:avLst/>
          </a:prstGeom>
          <a:noFill/>
        </p:spPr>
        <p:txBody>
          <a:bodyPr wrap="square" rtlCol="0">
            <a:spAutoFit/>
          </a:bodyPr>
          <a:lstStyle/>
          <a:p>
            <a:r>
              <a:rPr lang="en-US" dirty="0"/>
              <a:t>We expect that each SNP represents an independent study, and each should give an unbiased (if imprecise) estimate of the causal effect of x on y</a:t>
            </a:r>
          </a:p>
          <a:p>
            <a:endParaRPr lang="en-US" dirty="0"/>
          </a:p>
          <a:p>
            <a:r>
              <a:rPr lang="en-US" dirty="0"/>
              <a:t>Heterogeneity, where effect estimates are more different than expected due to standard errors, arises because at least some of the instruments are invalid</a:t>
            </a:r>
          </a:p>
        </p:txBody>
      </p:sp>
    </p:spTree>
    <p:extLst>
      <p:ext uri="{BB962C8B-B14F-4D97-AF65-F5344CB8AC3E}">
        <p14:creationId xmlns:p14="http://schemas.microsoft.com/office/powerpoint/2010/main" val="54960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A3BE6-708B-3B4F-8CDE-8CBF97157EA0}"/>
              </a:ext>
            </a:extLst>
          </p:cNvPr>
          <p:cNvPicPr>
            <a:picLocks noChangeAspect="1"/>
          </p:cNvPicPr>
          <p:nvPr/>
        </p:nvPicPr>
        <p:blipFill>
          <a:blip r:embed="rId2"/>
          <a:stretch>
            <a:fillRect/>
          </a:stretch>
        </p:blipFill>
        <p:spPr>
          <a:xfrm>
            <a:off x="1826983" y="643466"/>
            <a:ext cx="8538033" cy="5571067"/>
          </a:xfrm>
          <a:prstGeom prst="rect">
            <a:avLst/>
          </a:prstGeom>
        </p:spPr>
      </p:pic>
    </p:spTree>
    <p:extLst>
      <p:ext uri="{BB962C8B-B14F-4D97-AF65-F5344CB8AC3E}">
        <p14:creationId xmlns:p14="http://schemas.microsoft.com/office/powerpoint/2010/main" val="1448779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CFD7-F73D-4248-809E-C3750C4BA476}"/>
              </a:ext>
            </a:extLst>
          </p:cNvPr>
          <p:cNvSpPr>
            <a:spLocks noGrp="1"/>
          </p:cNvSpPr>
          <p:nvPr>
            <p:ph type="title"/>
          </p:nvPr>
        </p:nvSpPr>
        <p:spPr/>
        <p:txBody>
          <a:bodyPr/>
          <a:lstStyle/>
          <a:p>
            <a:r>
              <a:rPr lang="en-US" dirty="0"/>
              <a:t>Option 1: Remove outliers</a:t>
            </a:r>
          </a:p>
        </p:txBody>
      </p:sp>
      <p:sp>
        <p:nvSpPr>
          <p:cNvPr id="3" name="Content Placeholder 2">
            <a:extLst>
              <a:ext uri="{FF2B5EF4-FFF2-40B4-BE49-F238E27FC236}">
                <a16:creationId xmlns:a16="http://schemas.microsoft.com/office/drawing/2014/main" id="{3AD1A0D4-728B-4744-A18C-955BF92BE931}"/>
              </a:ext>
            </a:extLst>
          </p:cNvPr>
          <p:cNvSpPr>
            <a:spLocks noGrp="1"/>
          </p:cNvSpPr>
          <p:nvPr>
            <p:ph idx="1"/>
          </p:nvPr>
        </p:nvSpPr>
        <p:spPr>
          <a:xfrm>
            <a:off x="838200" y="1825625"/>
            <a:ext cx="6888982" cy="4351338"/>
          </a:xfrm>
        </p:spPr>
        <p:txBody>
          <a:bodyPr>
            <a:normAutofit fontScale="77500" lnSpcReduction="20000"/>
          </a:bodyPr>
          <a:lstStyle/>
          <a:p>
            <a:r>
              <a:rPr lang="en-US" dirty="0"/>
              <a:t>Some SNPs might contribute to the majority of the heterogeneity</a:t>
            </a:r>
          </a:p>
          <a:p>
            <a:r>
              <a:rPr lang="en-US" dirty="0"/>
              <a:t>If we assume these are the invalid instruments then the IVW estimate excluding them should be less biased</a:t>
            </a:r>
          </a:p>
          <a:p>
            <a:endParaRPr lang="en-US" dirty="0"/>
          </a:p>
          <a:p>
            <a:pPr marL="0" indent="0">
              <a:buNone/>
            </a:pPr>
            <a:r>
              <a:rPr lang="en-US" dirty="0"/>
              <a:t>However – beware of: </a:t>
            </a:r>
          </a:p>
          <a:p>
            <a:r>
              <a:rPr lang="en-US" dirty="0"/>
              <a:t>Cherry picking – remove outliers will artificially provide a more precise estimate</a:t>
            </a:r>
          </a:p>
          <a:p>
            <a:r>
              <a:rPr lang="en-US" dirty="0"/>
              <a:t>What if the outlier is the only valid instrument, and all the others are invalid?</a:t>
            </a:r>
          </a:p>
          <a:p>
            <a:pPr lvl="1"/>
            <a:r>
              <a:rPr lang="en-US" dirty="0"/>
              <a:t>E.g. cis-variants for gene expression, DNA methylation, protein levels. CRP levels are best instrumented by variants within the </a:t>
            </a:r>
            <a:r>
              <a:rPr lang="en-US" i="1" dirty="0"/>
              <a:t>CRP</a:t>
            </a:r>
            <a:r>
              <a:rPr lang="en-US" dirty="0"/>
              <a:t> gene region. Most other variants that come up in CRP GWAS are upstream effects related to inflammation</a:t>
            </a:r>
          </a:p>
        </p:txBody>
      </p:sp>
      <p:pic>
        <p:nvPicPr>
          <p:cNvPr id="4" name="Picture 7" descr="Cover">
            <a:extLst>
              <a:ext uri="{FF2B5EF4-FFF2-40B4-BE49-F238E27FC236}">
                <a16:creationId xmlns:a16="http://schemas.microsoft.com/office/drawing/2014/main" id="{9B323FFB-4F2E-7C4A-9C79-4F671DA7B7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11" t="49939" r="24412"/>
          <a:stretch/>
        </p:blipFill>
        <p:spPr bwMode="auto">
          <a:xfrm>
            <a:off x="7633252" y="2709062"/>
            <a:ext cx="4253948" cy="27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77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3F31-92FD-6E4F-85A7-2582186CB45A}"/>
              </a:ext>
            </a:extLst>
          </p:cNvPr>
          <p:cNvSpPr>
            <a:spLocks noGrp="1"/>
          </p:cNvSpPr>
          <p:nvPr>
            <p:ph type="title"/>
          </p:nvPr>
        </p:nvSpPr>
        <p:spPr/>
        <p:txBody>
          <a:bodyPr/>
          <a:lstStyle/>
          <a:p>
            <a:r>
              <a:rPr lang="en-US" dirty="0"/>
              <a:t>Option 2: Fit a model that is robust to some model of horizontal pleiotropy</a:t>
            </a:r>
          </a:p>
        </p:txBody>
      </p:sp>
      <p:sp>
        <p:nvSpPr>
          <p:cNvPr id="3" name="Content Placeholder 2">
            <a:extLst>
              <a:ext uri="{FF2B5EF4-FFF2-40B4-BE49-F238E27FC236}">
                <a16:creationId xmlns:a16="http://schemas.microsoft.com/office/drawing/2014/main" id="{20EBB754-8BA7-9446-BA5A-7F32DB1592AB}"/>
              </a:ext>
            </a:extLst>
          </p:cNvPr>
          <p:cNvSpPr>
            <a:spLocks noGrp="1"/>
          </p:cNvSpPr>
          <p:nvPr>
            <p:ph idx="1"/>
          </p:nvPr>
        </p:nvSpPr>
        <p:spPr/>
        <p:txBody>
          <a:bodyPr/>
          <a:lstStyle/>
          <a:p>
            <a:r>
              <a:rPr lang="en-US" dirty="0"/>
              <a:t>IVW fixed effects estimate assumes all SNPs are valid instruments, and averages across them all</a:t>
            </a:r>
          </a:p>
          <a:p>
            <a:endParaRPr lang="en-US" dirty="0"/>
          </a:p>
          <a:p>
            <a:r>
              <a:rPr lang="en-US" dirty="0"/>
              <a:t>IVW random effects model allows all SNPs to be drawn from a different distribution – the estimate is the same but the standard error is larger if there is any heterogeneity</a:t>
            </a:r>
          </a:p>
          <a:p>
            <a:endParaRPr lang="en-US" dirty="0"/>
          </a:p>
          <a:p>
            <a:r>
              <a:rPr lang="en-US" dirty="0"/>
              <a:t>Several others…</a:t>
            </a:r>
          </a:p>
        </p:txBody>
      </p:sp>
    </p:spTree>
    <p:extLst>
      <p:ext uri="{BB962C8B-B14F-4D97-AF65-F5344CB8AC3E}">
        <p14:creationId xmlns:p14="http://schemas.microsoft.com/office/powerpoint/2010/main" val="1669155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8E06D-8AF4-614F-9BD6-A7E07D3891B4}"/>
              </a:ext>
            </a:extLst>
          </p:cNvPr>
          <p:cNvPicPr>
            <a:picLocks noChangeAspect="1"/>
          </p:cNvPicPr>
          <p:nvPr/>
        </p:nvPicPr>
        <p:blipFill rotWithShape="1">
          <a:blip r:embed="rId2"/>
          <a:srcRect t="26531"/>
          <a:stretch/>
        </p:blipFill>
        <p:spPr>
          <a:xfrm>
            <a:off x="3853683" y="194412"/>
            <a:ext cx="6910388" cy="6663588"/>
          </a:xfrm>
          <a:prstGeom prst="rect">
            <a:avLst/>
          </a:prstGeom>
        </p:spPr>
      </p:pic>
      <p:pic>
        <p:nvPicPr>
          <p:cNvPr id="3" name="Picture 2">
            <a:extLst>
              <a:ext uri="{FF2B5EF4-FFF2-40B4-BE49-F238E27FC236}">
                <a16:creationId xmlns:a16="http://schemas.microsoft.com/office/drawing/2014/main" id="{19FD69B5-CF46-4E4D-89E5-B769D5DCFCBF}"/>
              </a:ext>
            </a:extLst>
          </p:cNvPr>
          <p:cNvPicPr>
            <a:picLocks noChangeAspect="1"/>
          </p:cNvPicPr>
          <p:nvPr/>
        </p:nvPicPr>
        <p:blipFill rotWithShape="1">
          <a:blip r:embed="rId2"/>
          <a:srcRect t="26531" r="48844" b="35865"/>
          <a:stretch/>
        </p:blipFill>
        <p:spPr>
          <a:xfrm>
            <a:off x="3853683" y="194412"/>
            <a:ext cx="3535089" cy="3410636"/>
          </a:xfrm>
          <a:prstGeom prst="rect">
            <a:avLst/>
          </a:prstGeom>
        </p:spPr>
      </p:pic>
      <p:pic>
        <p:nvPicPr>
          <p:cNvPr id="4" name="Picture 3">
            <a:extLst>
              <a:ext uri="{FF2B5EF4-FFF2-40B4-BE49-F238E27FC236}">
                <a16:creationId xmlns:a16="http://schemas.microsoft.com/office/drawing/2014/main" id="{16208CBB-3FD0-1B48-8CC9-B923E2E36102}"/>
              </a:ext>
            </a:extLst>
          </p:cNvPr>
          <p:cNvPicPr>
            <a:picLocks noChangeAspect="1"/>
          </p:cNvPicPr>
          <p:nvPr/>
        </p:nvPicPr>
        <p:blipFill rotWithShape="1">
          <a:blip r:embed="rId2"/>
          <a:srcRect t="32847" r="48844" b="35865"/>
          <a:stretch/>
        </p:blipFill>
        <p:spPr>
          <a:xfrm>
            <a:off x="154042" y="1894475"/>
            <a:ext cx="3535089" cy="2837793"/>
          </a:xfrm>
          <a:prstGeom prst="rect">
            <a:avLst/>
          </a:prstGeom>
        </p:spPr>
      </p:pic>
      <p:pic>
        <p:nvPicPr>
          <p:cNvPr id="6" name="Picture 5">
            <a:extLst>
              <a:ext uri="{FF2B5EF4-FFF2-40B4-BE49-F238E27FC236}">
                <a16:creationId xmlns:a16="http://schemas.microsoft.com/office/drawing/2014/main" id="{F55F4992-ECA0-A745-8041-B6F9B6435B5A}"/>
              </a:ext>
            </a:extLst>
          </p:cNvPr>
          <p:cNvPicPr>
            <a:picLocks noChangeAspect="1"/>
          </p:cNvPicPr>
          <p:nvPr/>
        </p:nvPicPr>
        <p:blipFill rotWithShape="1">
          <a:blip r:embed="rId2"/>
          <a:srcRect l="30852" t="40205" r="66867" b="58404"/>
          <a:stretch/>
        </p:blipFill>
        <p:spPr>
          <a:xfrm>
            <a:off x="6138040" y="1587062"/>
            <a:ext cx="157657" cy="126124"/>
          </a:xfrm>
          <a:prstGeom prst="rect">
            <a:avLst/>
          </a:prstGeom>
        </p:spPr>
      </p:pic>
      <p:pic>
        <p:nvPicPr>
          <p:cNvPr id="7" name="Picture 6">
            <a:extLst>
              <a:ext uri="{FF2B5EF4-FFF2-40B4-BE49-F238E27FC236}">
                <a16:creationId xmlns:a16="http://schemas.microsoft.com/office/drawing/2014/main" id="{81D88E0D-CC53-6440-8DF4-3BB7DD0889EB}"/>
              </a:ext>
            </a:extLst>
          </p:cNvPr>
          <p:cNvPicPr>
            <a:picLocks noChangeAspect="1"/>
          </p:cNvPicPr>
          <p:nvPr/>
        </p:nvPicPr>
        <p:blipFill rotWithShape="1">
          <a:blip r:embed="rId2"/>
          <a:srcRect l="30852" t="40205" r="66867" b="58404"/>
          <a:stretch/>
        </p:blipFill>
        <p:spPr>
          <a:xfrm>
            <a:off x="5859516" y="1991710"/>
            <a:ext cx="157657" cy="126124"/>
          </a:xfrm>
          <a:prstGeom prst="rect">
            <a:avLst/>
          </a:prstGeom>
        </p:spPr>
      </p:pic>
      <p:pic>
        <p:nvPicPr>
          <p:cNvPr id="8" name="Picture 7">
            <a:extLst>
              <a:ext uri="{FF2B5EF4-FFF2-40B4-BE49-F238E27FC236}">
                <a16:creationId xmlns:a16="http://schemas.microsoft.com/office/drawing/2014/main" id="{E2E0E456-8783-4947-BA70-8BDA39E6DD58}"/>
              </a:ext>
            </a:extLst>
          </p:cNvPr>
          <p:cNvPicPr>
            <a:picLocks noChangeAspect="1"/>
          </p:cNvPicPr>
          <p:nvPr/>
        </p:nvPicPr>
        <p:blipFill rotWithShape="1">
          <a:blip r:embed="rId2"/>
          <a:srcRect l="30852" t="40205" r="66867" b="58404"/>
          <a:stretch/>
        </p:blipFill>
        <p:spPr>
          <a:xfrm>
            <a:off x="5463570" y="1361090"/>
            <a:ext cx="157657" cy="126124"/>
          </a:xfrm>
          <a:prstGeom prst="rect">
            <a:avLst/>
          </a:prstGeom>
        </p:spPr>
      </p:pic>
      <p:pic>
        <p:nvPicPr>
          <p:cNvPr id="9" name="Picture 8">
            <a:extLst>
              <a:ext uri="{FF2B5EF4-FFF2-40B4-BE49-F238E27FC236}">
                <a16:creationId xmlns:a16="http://schemas.microsoft.com/office/drawing/2014/main" id="{1183961E-CD39-A04D-8424-74C5CB80A6A6}"/>
              </a:ext>
            </a:extLst>
          </p:cNvPr>
          <p:cNvPicPr>
            <a:picLocks noChangeAspect="1"/>
          </p:cNvPicPr>
          <p:nvPr/>
        </p:nvPicPr>
        <p:blipFill rotWithShape="1">
          <a:blip r:embed="rId2"/>
          <a:srcRect l="30852" t="40205" r="66867" b="58404"/>
          <a:stretch/>
        </p:blipFill>
        <p:spPr>
          <a:xfrm>
            <a:off x="5060730" y="1894475"/>
            <a:ext cx="157657" cy="126124"/>
          </a:xfrm>
          <a:prstGeom prst="rect">
            <a:avLst/>
          </a:prstGeom>
        </p:spPr>
      </p:pic>
      <p:pic>
        <p:nvPicPr>
          <p:cNvPr id="10" name="Picture 9">
            <a:extLst>
              <a:ext uri="{FF2B5EF4-FFF2-40B4-BE49-F238E27FC236}">
                <a16:creationId xmlns:a16="http://schemas.microsoft.com/office/drawing/2014/main" id="{45AF4711-1D42-ED4F-AFB4-E7E62032D31E}"/>
              </a:ext>
            </a:extLst>
          </p:cNvPr>
          <p:cNvPicPr>
            <a:picLocks noChangeAspect="1"/>
          </p:cNvPicPr>
          <p:nvPr/>
        </p:nvPicPr>
        <p:blipFill rotWithShape="1">
          <a:blip r:embed="rId2"/>
          <a:srcRect l="30852" t="40205" r="66867" b="58404"/>
          <a:stretch/>
        </p:blipFill>
        <p:spPr>
          <a:xfrm>
            <a:off x="5621227" y="2356945"/>
            <a:ext cx="157657" cy="126124"/>
          </a:xfrm>
          <a:prstGeom prst="rect">
            <a:avLst/>
          </a:prstGeom>
        </p:spPr>
      </p:pic>
      <p:pic>
        <p:nvPicPr>
          <p:cNvPr id="11" name="Picture 10">
            <a:extLst>
              <a:ext uri="{FF2B5EF4-FFF2-40B4-BE49-F238E27FC236}">
                <a16:creationId xmlns:a16="http://schemas.microsoft.com/office/drawing/2014/main" id="{41F1A4F0-2CC2-F846-8B3E-A96570C3F74A}"/>
              </a:ext>
            </a:extLst>
          </p:cNvPr>
          <p:cNvPicPr>
            <a:picLocks noChangeAspect="1"/>
          </p:cNvPicPr>
          <p:nvPr/>
        </p:nvPicPr>
        <p:blipFill rotWithShape="1">
          <a:blip r:embed="rId2"/>
          <a:srcRect l="30852" t="40205" r="66867" b="58404"/>
          <a:stretch/>
        </p:blipFill>
        <p:spPr>
          <a:xfrm>
            <a:off x="4766440" y="2144110"/>
            <a:ext cx="157657" cy="126124"/>
          </a:xfrm>
          <a:prstGeom prst="rect">
            <a:avLst/>
          </a:prstGeom>
        </p:spPr>
      </p:pic>
      <p:sp>
        <p:nvSpPr>
          <p:cNvPr id="12" name="TextBox 11">
            <a:extLst>
              <a:ext uri="{FF2B5EF4-FFF2-40B4-BE49-F238E27FC236}">
                <a16:creationId xmlns:a16="http://schemas.microsoft.com/office/drawing/2014/main" id="{699C4AEB-777C-FC4F-BDF9-439EDA7D3CD9}"/>
              </a:ext>
            </a:extLst>
          </p:cNvPr>
          <p:cNvSpPr txBox="1"/>
          <p:nvPr/>
        </p:nvSpPr>
        <p:spPr>
          <a:xfrm>
            <a:off x="814386" y="1361090"/>
            <a:ext cx="2543503"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IVW</a:t>
            </a:r>
          </a:p>
          <a:p>
            <a:pPr algn="ctr"/>
            <a:r>
              <a:rPr lang="en-US" sz="1400" b="1" dirty="0">
                <a:latin typeface="Arial" panose="020B0604020202020204" pitchFamily="34" charset="0"/>
                <a:cs typeface="Arial" panose="020B0604020202020204" pitchFamily="34" charset="0"/>
              </a:rPr>
              <a:t>No horizontal pleiotropy</a:t>
            </a:r>
          </a:p>
        </p:txBody>
      </p:sp>
      <p:sp>
        <p:nvSpPr>
          <p:cNvPr id="13" name="TextBox 12">
            <a:extLst>
              <a:ext uri="{FF2B5EF4-FFF2-40B4-BE49-F238E27FC236}">
                <a16:creationId xmlns:a16="http://schemas.microsoft.com/office/drawing/2014/main" id="{B1F94417-24E4-7F4A-8972-135B27A46068}"/>
              </a:ext>
            </a:extLst>
          </p:cNvPr>
          <p:cNvSpPr txBox="1"/>
          <p:nvPr/>
        </p:nvSpPr>
        <p:spPr>
          <a:xfrm>
            <a:off x="4976648" y="140749"/>
            <a:ext cx="2334938" cy="338554"/>
          </a:xfrm>
          <a:prstGeom prst="rect">
            <a:avLst/>
          </a:prstGeom>
          <a:solidFill>
            <a:schemeClr val="bg1"/>
          </a:solidFill>
        </p:spPr>
        <p:txBody>
          <a:bodyPr wrap="square" rtlCol="0">
            <a:spAutoFit/>
          </a:bodyPr>
          <a:lstStyle/>
          <a:p>
            <a:r>
              <a:rPr lang="en-US" sz="1600" b="1" dirty="0">
                <a:latin typeface="Arial" panose="020B0604020202020204" pitchFamily="34" charset="0"/>
                <a:cs typeface="Arial" panose="020B0604020202020204" pitchFamily="34" charset="0"/>
              </a:rPr>
              <a:t>Random effects</a:t>
            </a:r>
          </a:p>
        </p:txBody>
      </p:sp>
    </p:spTree>
    <p:extLst>
      <p:ext uri="{BB962C8B-B14F-4D97-AF65-F5344CB8AC3E}">
        <p14:creationId xmlns:p14="http://schemas.microsoft.com/office/powerpoint/2010/main" val="1804571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0117-F6F4-D148-A9A6-9AAFC6B6684E}"/>
              </a:ext>
            </a:extLst>
          </p:cNvPr>
          <p:cNvSpPr>
            <a:spLocks noGrp="1"/>
          </p:cNvSpPr>
          <p:nvPr>
            <p:ph type="title"/>
          </p:nvPr>
        </p:nvSpPr>
        <p:spPr>
          <a:xfrm>
            <a:off x="838200" y="365125"/>
            <a:ext cx="10515600" cy="1325563"/>
          </a:xfrm>
        </p:spPr>
        <p:txBody>
          <a:bodyPr/>
          <a:lstStyle/>
          <a:p>
            <a:r>
              <a:rPr lang="en-US"/>
              <a:t>Option 3: Multivariable MR</a:t>
            </a:r>
            <a:endParaRPr lang="en-US" dirty="0"/>
          </a:p>
        </p:txBody>
      </p:sp>
      <p:sp>
        <p:nvSpPr>
          <p:cNvPr id="3" name="Content Placeholder 2">
            <a:extLst>
              <a:ext uri="{FF2B5EF4-FFF2-40B4-BE49-F238E27FC236}">
                <a16:creationId xmlns:a16="http://schemas.microsoft.com/office/drawing/2014/main" id="{177171A0-84B7-F34A-B67F-9B600FF2C1F9}"/>
              </a:ext>
            </a:extLst>
          </p:cNvPr>
          <p:cNvSpPr>
            <a:spLocks noGrp="1"/>
          </p:cNvSpPr>
          <p:nvPr>
            <p:ph idx="1"/>
          </p:nvPr>
        </p:nvSpPr>
        <p:spPr>
          <a:xfrm>
            <a:off x="154913" y="1909884"/>
            <a:ext cx="4648200" cy="4351338"/>
          </a:xfrm>
        </p:spPr>
        <p:txBody>
          <a:bodyPr/>
          <a:lstStyle/>
          <a:p>
            <a:r>
              <a:rPr lang="en-US" dirty="0"/>
              <a:t>We are testing for whether X1 has an influence on Y</a:t>
            </a:r>
          </a:p>
          <a:p>
            <a:r>
              <a:rPr lang="en-US" dirty="0"/>
              <a:t>We know that some instruments for X1 also have influences on X2</a:t>
            </a:r>
          </a:p>
          <a:p>
            <a:r>
              <a:rPr lang="en-US" dirty="0"/>
              <a:t>This opens up the possibility of horizontal pleiotropy biasing our estimate</a:t>
            </a:r>
          </a:p>
          <a:p>
            <a:r>
              <a:rPr lang="en-US" dirty="0"/>
              <a:t>What is the X1-Y association adjusting for X2?</a:t>
            </a:r>
          </a:p>
        </p:txBody>
      </p:sp>
      <p:pic>
        <p:nvPicPr>
          <p:cNvPr id="4" name="Picture 3">
            <a:extLst>
              <a:ext uri="{FF2B5EF4-FFF2-40B4-BE49-F238E27FC236}">
                <a16:creationId xmlns:a16="http://schemas.microsoft.com/office/drawing/2014/main" id="{1984015B-58EB-1843-9564-B6E038465A84}"/>
              </a:ext>
            </a:extLst>
          </p:cNvPr>
          <p:cNvPicPr>
            <a:picLocks noChangeAspect="1"/>
          </p:cNvPicPr>
          <p:nvPr/>
        </p:nvPicPr>
        <p:blipFill>
          <a:blip r:embed="rId2"/>
          <a:stretch>
            <a:fillRect/>
          </a:stretch>
        </p:blipFill>
        <p:spPr>
          <a:xfrm>
            <a:off x="4691742" y="1819447"/>
            <a:ext cx="7376329" cy="4157567"/>
          </a:xfrm>
          <a:prstGeom prst="rect">
            <a:avLst/>
          </a:prstGeom>
        </p:spPr>
      </p:pic>
    </p:spTree>
    <p:extLst>
      <p:ext uri="{BB962C8B-B14F-4D97-AF65-F5344CB8AC3E}">
        <p14:creationId xmlns:p14="http://schemas.microsoft.com/office/powerpoint/2010/main" val="35039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B4A0-D326-964C-8857-E313768B71A7}"/>
              </a:ext>
            </a:extLst>
          </p:cNvPr>
          <p:cNvSpPr>
            <a:spLocks noGrp="1"/>
          </p:cNvSpPr>
          <p:nvPr>
            <p:ph type="ctrTitle"/>
          </p:nvPr>
        </p:nvSpPr>
        <p:spPr/>
        <p:txBody>
          <a:bodyPr/>
          <a:lstStyle/>
          <a:p>
            <a:r>
              <a:rPr lang="en-US" dirty="0"/>
              <a:t>Reverse causal instruments</a:t>
            </a:r>
          </a:p>
        </p:txBody>
      </p:sp>
      <p:sp>
        <p:nvSpPr>
          <p:cNvPr id="4" name="Subtitle 3">
            <a:extLst>
              <a:ext uri="{FF2B5EF4-FFF2-40B4-BE49-F238E27FC236}">
                <a16:creationId xmlns:a16="http://schemas.microsoft.com/office/drawing/2014/main" id="{1A575DD3-32EE-574A-9D12-031EFEC0850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4467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2CD52F97-7E1E-8844-8D7B-828A78AAD7C7}"/>
              </a:ext>
            </a:extLst>
          </p:cNvPr>
          <p:cNvSpPr>
            <a:spLocks noGrp="1" noChangeArrowheads="1"/>
          </p:cNvSpPr>
          <p:nvPr>
            <p:ph type="title"/>
          </p:nvPr>
        </p:nvSpPr>
        <p:spPr/>
        <p:txBody>
          <a:bodyPr/>
          <a:lstStyle/>
          <a:p>
            <a:r>
              <a:rPr lang="en-US" altLang="en-US"/>
              <a:t>Problem: MR of type 2 diabetes on BMI</a:t>
            </a:r>
          </a:p>
        </p:txBody>
      </p:sp>
      <p:pic>
        <p:nvPicPr>
          <p:cNvPr id="9218" name="Content Placeholder 3">
            <a:extLst>
              <a:ext uri="{FF2B5EF4-FFF2-40B4-BE49-F238E27FC236}">
                <a16:creationId xmlns:a16="http://schemas.microsoft.com/office/drawing/2014/main" id="{86C94864-2E5E-D841-B3B4-0572E75B50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 y="1401234"/>
            <a:ext cx="9347200" cy="5456767"/>
          </a:xfrm>
        </p:spPr>
      </p:pic>
      <p:sp>
        <p:nvSpPr>
          <p:cNvPr id="9219" name="TextBox 4">
            <a:extLst>
              <a:ext uri="{FF2B5EF4-FFF2-40B4-BE49-F238E27FC236}">
                <a16:creationId xmlns:a16="http://schemas.microsoft.com/office/drawing/2014/main" id="{FF8B7C32-CB34-DF49-915B-F1C8896B116D}"/>
              </a:ext>
            </a:extLst>
          </p:cNvPr>
          <p:cNvSpPr txBox="1">
            <a:spLocks noChangeArrowheads="1"/>
          </p:cNvSpPr>
          <p:nvPr/>
        </p:nvSpPr>
        <p:spPr bwMode="auto">
          <a:xfrm>
            <a:off x="9956800" y="3632200"/>
            <a:ext cx="203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GWAS of T2D reveals </a:t>
            </a:r>
            <a:r>
              <a:rPr lang="en-US" altLang="en-US" sz="2400" i="1"/>
              <a:t>FTO </a:t>
            </a:r>
            <a:r>
              <a:rPr lang="en-US" altLang="en-US" sz="2400"/>
              <a:t>variant</a:t>
            </a:r>
          </a:p>
          <a:p>
            <a:r>
              <a:rPr lang="en-US" altLang="en-US" sz="2400"/>
              <a:t>- Famously associated with BMI</a:t>
            </a:r>
          </a:p>
        </p:txBody>
      </p:sp>
      <p:cxnSp>
        <p:nvCxnSpPr>
          <p:cNvPr id="7" name="Straight Arrow Connector 6">
            <a:extLst>
              <a:ext uri="{FF2B5EF4-FFF2-40B4-BE49-F238E27FC236}">
                <a16:creationId xmlns:a16="http://schemas.microsoft.com/office/drawing/2014/main" id="{4523DDE4-2B50-BC43-9E35-109938AD84D4}"/>
              </a:ext>
            </a:extLst>
          </p:cNvPr>
          <p:cNvCxnSpPr>
            <a:stCxn id="9219" idx="1"/>
          </p:cNvCxnSpPr>
          <p:nvPr/>
        </p:nvCxnSpPr>
        <p:spPr>
          <a:xfrm flipH="1">
            <a:off x="7924800" y="4786362"/>
            <a:ext cx="2032000" cy="87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4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4">
            <a:extLst>
              <a:ext uri="{FF2B5EF4-FFF2-40B4-BE49-F238E27FC236}">
                <a16:creationId xmlns:a16="http://schemas.microsoft.com/office/drawing/2014/main" id="{3B4E2D9E-05A2-2248-8522-45839C900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0"/>
            <a:ext cx="111400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150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D935-84B2-0649-84BD-F33900967181}"/>
              </a:ext>
            </a:extLst>
          </p:cNvPr>
          <p:cNvSpPr>
            <a:spLocks noGrp="1"/>
          </p:cNvSpPr>
          <p:nvPr>
            <p:ph type="title"/>
          </p:nvPr>
        </p:nvSpPr>
        <p:spPr/>
        <p:txBody>
          <a:bodyPr rtlCol="0">
            <a:normAutofit/>
          </a:bodyPr>
          <a:lstStyle/>
          <a:p>
            <a:pPr>
              <a:defRPr/>
            </a:pPr>
            <a:r>
              <a:rPr lang="en-US" dirty="0"/>
              <a:t>Can we avoid including reverse-causal SNPs as instruments?</a:t>
            </a:r>
          </a:p>
        </p:txBody>
      </p:sp>
      <p:sp>
        <p:nvSpPr>
          <p:cNvPr id="11266" name="Content Placeholder 2">
            <a:extLst>
              <a:ext uri="{FF2B5EF4-FFF2-40B4-BE49-F238E27FC236}">
                <a16:creationId xmlns:a16="http://schemas.microsoft.com/office/drawing/2014/main" id="{A3DE9FB0-833A-4F49-885F-6D34A1BD4097}"/>
              </a:ext>
            </a:extLst>
          </p:cNvPr>
          <p:cNvSpPr>
            <a:spLocks noGrp="1" noChangeArrowheads="1"/>
          </p:cNvSpPr>
          <p:nvPr>
            <p:ph idx="1"/>
          </p:nvPr>
        </p:nvSpPr>
        <p:spPr bwMode="auto">
          <a:xfrm>
            <a:off x="838200" y="1826685"/>
            <a:ext cx="10515600" cy="1297516"/>
          </a:xfrm>
        </p:spPr>
        <p:txBody>
          <a:bodyPr wrap="square" numCol="1" anchor="t" anchorCtr="0" compatLnSpc="1">
            <a:prstTxWarp prst="textNoShape">
              <a:avLst/>
            </a:prstTxWarp>
          </a:bodyPr>
          <a:lstStyle/>
          <a:p>
            <a:r>
              <a:rPr lang="en-US" altLang="en-US"/>
              <a:t>If A causes B and B causes C</a:t>
            </a:r>
          </a:p>
          <a:p>
            <a:r>
              <a:rPr lang="en-US" altLang="en-US"/>
              <a:t>The effect of A on B should be larger than the effect of A on C</a:t>
            </a:r>
          </a:p>
        </p:txBody>
      </p:sp>
      <p:sp>
        <p:nvSpPr>
          <p:cNvPr id="4" name="TextBox 3">
            <a:extLst>
              <a:ext uri="{FF2B5EF4-FFF2-40B4-BE49-F238E27FC236}">
                <a16:creationId xmlns:a16="http://schemas.microsoft.com/office/drawing/2014/main" id="{C567D5CD-4580-4041-88E9-AA46C2C476D6}"/>
              </a:ext>
            </a:extLst>
          </p:cNvPr>
          <p:cNvSpPr txBox="1"/>
          <p:nvPr/>
        </p:nvSpPr>
        <p:spPr>
          <a:xfrm>
            <a:off x="975784" y="3627968"/>
            <a:ext cx="6832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SNP</a:t>
            </a:r>
          </a:p>
        </p:txBody>
      </p:sp>
      <p:sp>
        <p:nvSpPr>
          <p:cNvPr id="5" name="TextBox 4">
            <a:extLst>
              <a:ext uri="{FF2B5EF4-FFF2-40B4-BE49-F238E27FC236}">
                <a16:creationId xmlns:a16="http://schemas.microsoft.com/office/drawing/2014/main" id="{6BC086BB-FD5A-3E45-ACEE-E954216A8A35}"/>
              </a:ext>
            </a:extLst>
          </p:cNvPr>
          <p:cNvSpPr txBox="1"/>
          <p:nvPr/>
        </p:nvSpPr>
        <p:spPr>
          <a:xfrm>
            <a:off x="3088217" y="3627968"/>
            <a:ext cx="3626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A</a:t>
            </a:r>
          </a:p>
        </p:txBody>
      </p:sp>
      <p:sp>
        <p:nvSpPr>
          <p:cNvPr id="6" name="TextBox 5">
            <a:extLst>
              <a:ext uri="{FF2B5EF4-FFF2-40B4-BE49-F238E27FC236}">
                <a16:creationId xmlns:a16="http://schemas.microsoft.com/office/drawing/2014/main" id="{241DD9AD-3CC4-594B-960F-54C40196C4D5}"/>
              </a:ext>
            </a:extLst>
          </p:cNvPr>
          <p:cNvSpPr txBox="1"/>
          <p:nvPr/>
        </p:nvSpPr>
        <p:spPr>
          <a:xfrm>
            <a:off x="4878917" y="3627968"/>
            <a:ext cx="351378"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B</a:t>
            </a:r>
          </a:p>
        </p:txBody>
      </p:sp>
      <p:cxnSp>
        <p:nvCxnSpPr>
          <p:cNvPr id="8" name="Straight Arrow Connector 7">
            <a:extLst>
              <a:ext uri="{FF2B5EF4-FFF2-40B4-BE49-F238E27FC236}">
                <a16:creationId xmlns:a16="http://schemas.microsoft.com/office/drawing/2014/main" id="{78BFE90A-2E2F-B14A-AD06-45424384524A}"/>
              </a:ext>
            </a:extLst>
          </p:cNvPr>
          <p:cNvCxnSpPr>
            <a:stCxn id="4" idx="3"/>
            <a:endCxn id="5" idx="1"/>
          </p:cNvCxnSpPr>
          <p:nvPr/>
        </p:nvCxnSpPr>
        <p:spPr>
          <a:xfrm>
            <a:off x="1658984" y="3858801"/>
            <a:ext cx="1429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2D8FF7-D8EB-894C-AC66-D98130A1E291}"/>
              </a:ext>
            </a:extLst>
          </p:cNvPr>
          <p:cNvCxnSpPr>
            <a:stCxn id="5" idx="3"/>
            <a:endCxn id="6" idx="1"/>
          </p:cNvCxnSpPr>
          <p:nvPr/>
        </p:nvCxnSpPr>
        <p:spPr>
          <a:xfrm>
            <a:off x="3450817" y="3858801"/>
            <a:ext cx="1428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72" name="TextBox 10">
            <a:extLst>
              <a:ext uri="{FF2B5EF4-FFF2-40B4-BE49-F238E27FC236}">
                <a16:creationId xmlns:a16="http://schemas.microsoft.com/office/drawing/2014/main" id="{0C128267-E284-1C46-BCA5-2CD553827504}"/>
              </a:ext>
            </a:extLst>
          </p:cNvPr>
          <p:cNvSpPr txBox="1">
            <a:spLocks noChangeArrowheads="1"/>
          </p:cNvSpPr>
          <p:nvPr/>
        </p:nvSpPr>
        <p:spPr bwMode="auto">
          <a:xfrm>
            <a:off x="1619251" y="4042834"/>
            <a:ext cx="1489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(SNP,A)</a:t>
            </a:r>
          </a:p>
        </p:txBody>
      </p:sp>
      <p:sp>
        <p:nvSpPr>
          <p:cNvPr id="11273" name="TextBox 11">
            <a:extLst>
              <a:ext uri="{FF2B5EF4-FFF2-40B4-BE49-F238E27FC236}">
                <a16:creationId xmlns:a16="http://schemas.microsoft.com/office/drawing/2014/main" id="{D38BFF4F-FD99-FE41-8388-22A81211A2A8}"/>
              </a:ext>
            </a:extLst>
          </p:cNvPr>
          <p:cNvSpPr txBox="1">
            <a:spLocks noChangeArrowheads="1"/>
          </p:cNvSpPr>
          <p:nvPr/>
        </p:nvSpPr>
        <p:spPr bwMode="auto">
          <a:xfrm>
            <a:off x="3553884" y="4042834"/>
            <a:ext cx="1101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(A,B)</a:t>
            </a:r>
          </a:p>
        </p:txBody>
      </p:sp>
      <p:sp>
        <p:nvSpPr>
          <p:cNvPr id="11274" name="TextBox 12">
            <a:extLst>
              <a:ext uri="{FF2B5EF4-FFF2-40B4-BE49-F238E27FC236}">
                <a16:creationId xmlns:a16="http://schemas.microsoft.com/office/drawing/2014/main" id="{38F96A46-92D6-2649-83BA-70F13D7F9110}"/>
              </a:ext>
            </a:extLst>
          </p:cNvPr>
          <p:cNvSpPr txBox="1">
            <a:spLocks noChangeArrowheads="1"/>
          </p:cNvSpPr>
          <p:nvPr/>
        </p:nvSpPr>
        <p:spPr bwMode="auto">
          <a:xfrm>
            <a:off x="6299201" y="3259667"/>
            <a:ext cx="532341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Expect that</a:t>
            </a:r>
          </a:p>
          <a:p>
            <a:endParaRPr lang="en-US" altLang="en-US" sz="2400"/>
          </a:p>
          <a:p>
            <a:r>
              <a:rPr lang="en-US" altLang="en-US" sz="2400"/>
              <a:t>r</a:t>
            </a:r>
            <a:r>
              <a:rPr lang="en-US" altLang="en-US" sz="2400" baseline="30000"/>
              <a:t>2</a:t>
            </a:r>
            <a:r>
              <a:rPr lang="en-US" altLang="en-US" sz="2400"/>
              <a:t>(SNP,B) = r</a:t>
            </a:r>
            <a:r>
              <a:rPr lang="en-US" altLang="en-US" sz="2400" baseline="30000"/>
              <a:t>2</a:t>
            </a:r>
            <a:r>
              <a:rPr lang="en-US" altLang="en-US" sz="2400"/>
              <a:t>(SNP,A) x r</a:t>
            </a:r>
            <a:r>
              <a:rPr lang="en-US" altLang="en-US" sz="2400" baseline="30000"/>
              <a:t>2</a:t>
            </a:r>
            <a:r>
              <a:rPr lang="en-US" altLang="en-US" sz="2400"/>
              <a:t>(SNP,B) </a:t>
            </a:r>
          </a:p>
        </p:txBody>
      </p:sp>
      <p:sp>
        <p:nvSpPr>
          <p:cNvPr id="11275" name="TextBox 14">
            <a:extLst>
              <a:ext uri="{FF2B5EF4-FFF2-40B4-BE49-F238E27FC236}">
                <a16:creationId xmlns:a16="http://schemas.microsoft.com/office/drawing/2014/main" id="{3ED0D777-DBF3-FE4C-95D7-B6551E7E387C}"/>
              </a:ext>
            </a:extLst>
          </p:cNvPr>
          <p:cNvSpPr txBox="1">
            <a:spLocks noChangeArrowheads="1"/>
          </p:cNvSpPr>
          <p:nvPr/>
        </p:nvSpPr>
        <p:spPr bwMode="auto">
          <a:xfrm>
            <a:off x="1117600" y="5145617"/>
            <a:ext cx="965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Steiger test used to evaluate if r</a:t>
            </a:r>
            <a:r>
              <a:rPr lang="en-US" altLang="en-US" sz="2400" baseline="30000"/>
              <a:t>2</a:t>
            </a:r>
            <a:r>
              <a:rPr lang="en-US" altLang="en-US" sz="2400"/>
              <a:t>(SNP,A) &gt; r</a:t>
            </a:r>
            <a:r>
              <a:rPr lang="en-US" altLang="en-US" sz="2400" baseline="30000"/>
              <a:t>2</a:t>
            </a:r>
            <a:r>
              <a:rPr lang="en-US" altLang="en-US" sz="2400"/>
              <a:t>(SNP,B)</a:t>
            </a:r>
          </a:p>
          <a:p>
            <a:endParaRPr lang="en-US" altLang="en-US" sz="2400"/>
          </a:p>
          <a:p>
            <a:r>
              <a:rPr lang="en-US" altLang="en-US" sz="2400"/>
              <a:t>If this is not satisfied, infer that this instrument is not influencing the exposure primarily.</a:t>
            </a:r>
          </a:p>
        </p:txBody>
      </p:sp>
    </p:spTree>
    <p:extLst>
      <p:ext uri="{BB962C8B-B14F-4D97-AF65-F5344CB8AC3E}">
        <p14:creationId xmlns:p14="http://schemas.microsoft.com/office/powerpoint/2010/main" val="142184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11A5-7702-9F4F-8CC1-9FD0C0385D35}"/>
              </a:ext>
            </a:extLst>
          </p:cNvPr>
          <p:cNvSpPr>
            <a:spLocks noGrp="1"/>
          </p:cNvSpPr>
          <p:nvPr>
            <p:ph type="title"/>
          </p:nvPr>
        </p:nvSpPr>
        <p:spPr/>
        <p:txBody>
          <a:bodyPr/>
          <a:lstStyle/>
          <a:p>
            <a:r>
              <a:rPr lang="en-US" dirty="0"/>
              <a:t>Single instrument analyses</a:t>
            </a:r>
          </a:p>
        </p:txBody>
      </p:sp>
      <p:sp>
        <p:nvSpPr>
          <p:cNvPr id="4" name="Text Placeholder 3">
            <a:extLst>
              <a:ext uri="{FF2B5EF4-FFF2-40B4-BE49-F238E27FC236}">
                <a16:creationId xmlns:a16="http://schemas.microsoft.com/office/drawing/2014/main" id="{A914E5F2-93E5-F149-9498-BB06745432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2460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a:extLst>
              <a:ext uri="{FF2B5EF4-FFF2-40B4-BE49-F238E27FC236}">
                <a16:creationId xmlns:a16="http://schemas.microsoft.com/office/drawing/2014/main" id="{3F059DAF-D922-FD48-A60C-CBD4AC55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76200"/>
            <a:ext cx="4572000" cy="61912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878CC885-780C-A540-8638-FCEDDB846C5B}"/>
              </a:ext>
            </a:extLst>
          </p:cNvPr>
          <p:cNvSpPr txBox="1"/>
          <p:nvPr/>
        </p:nvSpPr>
        <p:spPr>
          <a:xfrm>
            <a:off x="101600" y="279401"/>
            <a:ext cx="6807200" cy="5919634"/>
          </a:xfrm>
          <a:prstGeom prst="rect">
            <a:avLst/>
          </a:prstGeom>
          <a:noFill/>
        </p:spPr>
        <p:txBody>
          <a:bodyPr>
            <a:spAutoFit/>
          </a:bodyPr>
          <a:lstStyle/>
          <a:p>
            <a:pPr>
              <a:defRPr/>
            </a:pPr>
            <a:r>
              <a:rPr lang="en-US" sz="4267" dirty="0"/>
              <a:t>The single SNP scenario:</a:t>
            </a:r>
          </a:p>
          <a:p>
            <a:pPr>
              <a:defRPr/>
            </a:pPr>
            <a:endParaRPr lang="en-US" sz="2400" dirty="0"/>
          </a:p>
          <a:p>
            <a:pPr>
              <a:defRPr/>
            </a:pPr>
            <a:r>
              <a:rPr lang="en-US" sz="2400" dirty="0"/>
              <a:t>- Only 1 SNP known to influence the </a:t>
            </a:r>
            <a:r>
              <a:rPr lang="en-US" sz="2400" b="1" dirty="0"/>
              <a:t>exposure</a:t>
            </a:r>
          </a:p>
          <a:p>
            <a:pPr>
              <a:defRPr/>
            </a:pPr>
            <a:r>
              <a:rPr lang="en-US" sz="2400" dirty="0"/>
              <a:t>- SNP also associates with the </a:t>
            </a:r>
            <a:r>
              <a:rPr lang="en-US" sz="2400" b="1" dirty="0"/>
              <a:t>outcome</a:t>
            </a:r>
          </a:p>
          <a:p>
            <a:pPr>
              <a:defRPr/>
            </a:pPr>
            <a:endParaRPr lang="en-US" sz="2400" dirty="0"/>
          </a:p>
          <a:p>
            <a:pPr>
              <a:defRPr/>
            </a:pPr>
            <a:r>
              <a:rPr lang="en-US" sz="2400" dirty="0"/>
              <a:t>How can this be interpreted?</a:t>
            </a:r>
          </a:p>
          <a:p>
            <a:pPr>
              <a:defRPr/>
            </a:pPr>
            <a:endParaRPr lang="en-US" sz="2400" dirty="0"/>
          </a:p>
          <a:p>
            <a:pPr marL="457189" indent="-457189">
              <a:buFontTx/>
              <a:buAutoNum type="arabicPeriod"/>
              <a:defRPr/>
            </a:pPr>
            <a:r>
              <a:rPr lang="en-US" sz="2400" dirty="0"/>
              <a:t>Exposure causes outcome</a:t>
            </a:r>
          </a:p>
          <a:p>
            <a:pPr marL="457189" indent="-457189">
              <a:buFontTx/>
              <a:buAutoNum type="arabicPeriod"/>
              <a:defRPr/>
            </a:pPr>
            <a:r>
              <a:rPr lang="en-US" sz="2400" dirty="0"/>
              <a:t>Outcome causes the exposure</a:t>
            </a:r>
          </a:p>
          <a:p>
            <a:pPr marL="457189" indent="-457189">
              <a:buFontTx/>
              <a:buAutoNum type="arabicPeriod"/>
              <a:defRPr/>
            </a:pPr>
            <a:r>
              <a:rPr lang="en-US" sz="2400" dirty="0"/>
              <a:t>The exposure SNP is in LD with a SNP that influences the outcome (spurious pleiotropy)</a:t>
            </a:r>
          </a:p>
          <a:p>
            <a:pPr marL="457189" indent="-457189">
              <a:buFontTx/>
              <a:buAutoNum type="arabicPeriod"/>
              <a:defRPr/>
            </a:pPr>
            <a:r>
              <a:rPr lang="en-US" sz="2400" dirty="0"/>
              <a:t>The SNP confounds the exposure-outcome relationship (horizontal pleiotropy)</a:t>
            </a:r>
          </a:p>
          <a:p>
            <a:pPr marL="457189" indent="-457189">
              <a:buFontTx/>
              <a:buAutoNum type="arabicPeriod"/>
              <a:defRPr/>
            </a:pPr>
            <a:endParaRPr lang="en-US" sz="2400" dirty="0"/>
          </a:p>
          <a:p>
            <a:pPr>
              <a:defRPr/>
            </a:pPr>
            <a:r>
              <a:rPr lang="en-US" sz="2400" dirty="0"/>
              <a:t>What can be done?</a:t>
            </a:r>
          </a:p>
        </p:txBody>
      </p:sp>
      <p:sp>
        <p:nvSpPr>
          <p:cNvPr id="1027" name="TextBox 4">
            <a:extLst>
              <a:ext uri="{FF2B5EF4-FFF2-40B4-BE49-F238E27FC236}">
                <a16:creationId xmlns:a16="http://schemas.microsoft.com/office/drawing/2014/main" id="{6F8C52D2-10A9-F64E-AA85-12033A30AEE5}"/>
              </a:ext>
            </a:extLst>
          </p:cNvPr>
          <p:cNvSpPr txBox="1">
            <a:spLocks noChangeArrowheads="1"/>
          </p:cNvSpPr>
          <p:nvPr/>
        </p:nvSpPr>
        <p:spPr bwMode="auto">
          <a:xfrm>
            <a:off x="7909984" y="6267451"/>
            <a:ext cx="426720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867"/>
              <a:t>Richardson et al 2017 AJHG</a:t>
            </a:r>
          </a:p>
        </p:txBody>
      </p:sp>
    </p:spTree>
    <p:extLst>
      <p:ext uri="{BB962C8B-B14F-4D97-AF65-F5344CB8AC3E}">
        <p14:creationId xmlns:p14="http://schemas.microsoft.com/office/powerpoint/2010/main" val="1654402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D1E37-F951-2342-98ED-72AA4E7F3DEB}"/>
              </a:ext>
            </a:extLst>
          </p:cNvPr>
          <p:cNvPicPr>
            <a:picLocks noChangeAspect="1"/>
          </p:cNvPicPr>
          <p:nvPr/>
        </p:nvPicPr>
        <p:blipFill>
          <a:blip r:embed="rId2"/>
          <a:stretch>
            <a:fillRect/>
          </a:stretch>
        </p:blipFill>
        <p:spPr>
          <a:xfrm>
            <a:off x="484632" y="1519629"/>
            <a:ext cx="3517119" cy="3812596"/>
          </a:xfrm>
          <a:prstGeom prst="rect">
            <a:avLst/>
          </a:prstGeom>
        </p:spPr>
      </p:pic>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33602EB-D4CA-D148-AA56-780993ED830B}"/>
              </a:ext>
            </a:extLst>
          </p:cNvPr>
          <p:cNvPicPr>
            <a:picLocks noChangeAspect="1"/>
          </p:cNvPicPr>
          <p:nvPr/>
        </p:nvPicPr>
        <p:blipFill>
          <a:blip r:embed="rId3"/>
          <a:stretch>
            <a:fillRect/>
          </a:stretch>
        </p:blipFill>
        <p:spPr>
          <a:xfrm>
            <a:off x="8480742" y="1597880"/>
            <a:ext cx="3537345" cy="3493127"/>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6140F-8ED6-5D46-98A3-9FCAC23F1FAC}"/>
              </a:ext>
            </a:extLst>
          </p:cNvPr>
          <p:cNvPicPr>
            <a:picLocks noChangeAspect="1"/>
          </p:cNvPicPr>
          <p:nvPr/>
        </p:nvPicPr>
        <p:blipFill>
          <a:blip r:embed="rId4"/>
          <a:stretch>
            <a:fillRect/>
          </a:stretch>
        </p:blipFill>
        <p:spPr>
          <a:xfrm>
            <a:off x="4240275" y="1573887"/>
            <a:ext cx="3517120" cy="3517120"/>
          </a:xfrm>
          <a:prstGeom prst="rect">
            <a:avLst/>
          </a:prstGeom>
        </p:spPr>
      </p:pic>
      <p:sp>
        <p:nvSpPr>
          <p:cNvPr id="7" name="TextBox 6">
            <a:extLst>
              <a:ext uri="{FF2B5EF4-FFF2-40B4-BE49-F238E27FC236}">
                <a16:creationId xmlns:a16="http://schemas.microsoft.com/office/drawing/2014/main" id="{4EEF3DB9-85B3-0749-98E8-13343B2051F1}"/>
              </a:ext>
            </a:extLst>
          </p:cNvPr>
          <p:cNvSpPr txBox="1"/>
          <p:nvPr/>
        </p:nvSpPr>
        <p:spPr>
          <a:xfrm>
            <a:off x="484631" y="304800"/>
            <a:ext cx="11533455" cy="584775"/>
          </a:xfrm>
          <a:prstGeom prst="rect">
            <a:avLst/>
          </a:prstGeom>
          <a:noFill/>
        </p:spPr>
        <p:txBody>
          <a:bodyPr wrap="square" rtlCol="0">
            <a:spAutoFit/>
          </a:bodyPr>
          <a:lstStyle/>
          <a:p>
            <a:r>
              <a:rPr lang="en-US" sz="3200" dirty="0"/>
              <a:t>Vast majority of pharmaceutical compounds fail clinical studies…</a:t>
            </a:r>
          </a:p>
        </p:txBody>
      </p:sp>
      <p:sp>
        <p:nvSpPr>
          <p:cNvPr id="14" name="TextBox 13">
            <a:extLst>
              <a:ext uri="{FF2B5EF4-FFF2-40B4-BE49-F238E27FC236}">
                <a16:creationId xmlns:a16="http://schemas.microsoft.com/office/drawing/2014/main" id="{E09D32A1-C796-A447-B4EA-9D6CF65052D4}"/>
              </a:ext>
            </a:extLst>
          </p:cNvPr>
          <p:cNvSpPr txBox="1"/>
          <p:nvPr/>
        </p:nvSpPr>
        <p:spPr>
          <a:xfrm>
            <a:off x="658545" y="5775319"/>
            <a:ext cx="11533455" cy="584775"/>
          </a:xfrm>
          <a:prstGeom prst="rect">
            <a:avLst/>
          </a:prstGeom>
          <a:noFill/>
        </p:spPr>
        <p:txBody>
          <a:bodyPr wrap="square" rtlCol="0">
            <a:spAutoFit/>
          </a:bodyPr>
          <a:lstStyle/>
          <a:p>
            <a:r>
              <a:rPr lang="en-US" sz="3200" dirty="0"/>
              <a:t>…due to the drug target not having the expected outcome</a:t>
            </a:r>
          </a:p>
        </p:txBody>
      </p:sp>
    </p:spTree>
    <p:extLst>
      <p:ext uri="{BB962C8B-B14F-4D97-AF65-F5344CB8AC3E}">
        <p14:creationId xmlns:p14="http://schemas.microsoft.com/office/powerpoint/2010/main" val="2970268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a:extLst>
              <a:ext uri="{FF2B5EF4-FFF2-40B4-BE49-F238E27FC236}">
                <a16:creationId xmlns:a16="http://schemas.microsoft.com/office/drawing/2014/main" id="{C3DC15D1-07D4-044C-9B13-2BF396750540}"/>
              </a:ext>
            </a:extLst>
          </p:cNvPr>
          <p:cNvSpPr>
            <a:spLocks noGrp="1" noChangeArrowheads="1"/>
          </p:cNvSpPr>
          <p:nvPr>
            <p:ph type="title"/>
          </p:nvPr>
        </p:nvSpPr>
        <p:spPr/>
        <p:txBody>
          <a:bodyPr/>
          <a:lstStyle/>
          <a:p>
            <a:r>
              <a:rPr lang="en-US" altLang="en-US" dirty="0"/>
              <a:t>Eliminate possibility of spurious pleiotropy through genetic </a:t>
            </a:r>
            <a:r>
              <a:rPr lang="en-US" altLang="en-US" dirty="0" err="1"/>
              <a:t>colocalisation</a:t>
            </a:r>
            <a:endParaRPr lang="en-US" altLang="en-US" dirty="0"/>
          </a:p>
        </p:txBody>
      </p:sp>
      <p:pic>
        <p:nvPicPr>
          <p:cNvPr id="3074" name="Picture 2">
            <a:extLst>
              <a:ext uri="{FF2B5EF4-FFF2-40B4-BE49-F238E27FC236}">
                <a16:creationId xmlns:a16="http://schemas.microsoft.com/office/drawing/2014/main" id="{1833E436-992C-ED4D-A570-4697F3DCED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279" y="1690688"/>
            <a:ext cx="5230362" cy="5012431"/>
          </a:xfr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EA6DA72-E127-F047-9B0C-BD580E7E8725}"/>
              </a:ext>
            </a:extLst>
          </p:cNvPr>
          <p:cNvCxnSpPr>
            <a:cxnSpLocks/>
          </p:cNvCxnSpPr>
          <p:nvPr/>
        </p:nvCxnSpPr>
        <p:spPr>
          <a:xfrm flipV="1">
            <a:off x="1870842" y="2774731"/>
            <a:ext cx="0" cy="1848944"/>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083991-9FAD-1842-9F93-1B3E89F60EC2}"/>
              </a:ext>
            </a:extLst>
          </p:cNvPr>
          <p:cNvCxnSpPr>
            <a:cxnSpLocks/>
          </p:cNvCxnSpPr>
          <p:nvPr/>
        </p:nvCxnSpPr>
        <p:spPr>
          <a:xfrm>
            <a:off x="2165131" y="2191405"/>
            <a:ext cx="0" cy="2748457"/>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1EF922CC-814A-8442-B1F0-992B776BA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603" r="17255"/>
          <a:stretch/>
        </p:blipFill>
        <p:spPr bwMode="auto">
          <a:xfrm>
            <a:off x="6304527" y="1855951"/>
            <a:ext cx="5655370" cy="4737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C8FE82-8B12-414B-B343-0E71A03056D2}"/>
              </a:ext>
            </a:extLst>
          </p:cNvPr>
          <p:cNvSpPr txBox="1"/>
          <p:nvPr/>
        </p:nvSpPr>
        <p:spPr>
          <a:xfrm>
            <a:off x="6842234" y="1690688"/>
            <a:ext cx="502125" cy="369332"/>
          </a:xfrm>
          <a:prstGeom prst="rect">
            <a:avLst/>
          </a:prstGeom>
          <a:noFill/>
        </p:spPr>
        <p:txBody>
          <a:bodyPr wrap="none" rtlCol="0">
            <a:spAutoFit/>
          </a:bodyPr>
          <a:lstStyle/>
          <a:p>
            <a:r>
              <a:rPr lang="en-US" dirty="0"/>
              <a:t>A,B</a:t>
            </a:r>
          </a:p>
        </p:txBody>
      </p:sp>
      <p:sp>
        <p:nvSpPr>
          <p:cNvPr id="3" name="TextBox 2">
            <a:extLst>
              <a:ext uri="{FF2B5EF4-FFF2-40B4-BE49-F238E27FC236}">
                <a16:creationId xmlns:a16="http://schemas.microsoft.com/office/drawing/2014/main" id="{90A4A2ED-3AF1-9C4A-A9F4-81A510319F32}"/>
              </a:ext>
            </a:extLst>
          </p:cNvPr>
          <p:cNvSpPr txBox="1"/>
          <p:nvPr/>
        </p:nvSpPr>
        <p:spPr>
          <a:xfrm>
            <a:off x="6842234" y="4128219"/>
            <a:ext cx="507447" cy="369332"/>
          </a:xfrm>
          <a:prstGeom prst="rect">
            <a:avLst/>
          </a:prstGeom>
          <a:noFill/>
        </p:spPr>
        <p:txBody>
          <a:bodyPr wrap="none" rtlCol="0">
            <a:spAutoFit/>
          </a:bodyPr>
          <a:lstStyle/>
          <a:p>
            <a:r>
              <a:rPr lang="en-US" dirty="0"/>
              <a:t>C,D</a:t>
            </a:r>
          </a:p>
        </p:txBody>
      </p:sp>
    </p:spTree>
    <p:extLst>
      <p:ext uri="{BB962C8B-B14F-4D97-AF65-F5344CB8AC3E}">
        <p14:creationId xmlns:p14="http://schemas.microsoft.com/office/powerpoint/2010/main" val="1427206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F578-4053-F04E-B4DC-F3977D457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F5A4137-DC40-A047-B9B1-E2DEF94452D7}"/>
              </a:ext>
            </a:extLst>
          </p:cNvPr>
          <p:cNvSpPr>
            <a:spLocks noGrp="1"/>
          </p:cNvSpPr>
          <p:nvPr>
            <p:ph idx="1"/>
          </p:nvPr>
        </p:nvSpPr>
        <p:spPr/>
        <p:txBody>
          <a:bodyPr/>
          <a:lstStyle/>
          <a:p>
            <a:r>
              <a:rPr lang="en-US" dirty="0"/>
              <a:t>MR uses natural randomization to mimic an RCT</a:t>
            </a:r>
          </a:p>
          <a:p>
            <a:r>
              <a:rPr lang="en-US" dirty="0"/>
              <a:t>It is useful, data is abundant, but it is not a panacea for causal inference</a:t>
            </a:r>
          </a:p>
          <a:p>
            <a:r>
              <a:rPr lang="en-US" dirty="0"/>
              <a:t>Often valuable for proving that an </a:t>
            </a:r>
            <a:r>
              <a:rPr lang="en-US" dirty="0" err="1"/>
              <a:t>hypothesised</a:t>
            </a:r>
            <a:r>
              <a:rPr lang="en-US" dirty="0"/>
              <a:t> association is not causal</a:t>
            </a:r>
          </a:p>
          <a:p>
            <a:r>
              <a:rPr lang="en-US" dirty="0"/>
              <a:t>Crucial to perform sensitivity analyses and obtain metrics regarding the likely reliability of the MR estimates</a:t>
            </a:r>
          </a:p>
        </p:txBody>
      </p:sp>
    </p:spTree>
    <p:extLst>
      <p:ext uri="{BB962C8B-B14F-4D97-AF65-F5344CB8AC3E}">
        <p14:creationId xmlns:p14="http://schemas.microsoft.com/office/powerpoint/2010/main" val="756080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A536-DB25-674D-9118-0C6040A92CAB}"/>
              </a:ext>
            </a:extLst>
          </p:cNvPr>
          <p:cNvSpPr>
            <a:spLocks noGrp="1"/>
          </p:cNvSpPr>
          <p:nvPr>
            <p:ph type="title"/>
          </p:nvPr>
        </p:nvSpPr>
        <p:spPr/>
        <p:txBody>
          <a:bodyPr/>
          <a:lstStyle/>
          <a:p>
            <a:r>
              <a:rPr lang="en-US" dirty="0"/>
              <a:t>Background reading</a:t>
            </a:r>
          </a:p>
        </p:txBody>
      </p:sp>
      <p:sp>
        <p:nvSpPr>
          <p:cNvPr id="3" name="Content Placeholder 2">
            <a:extLst>
              <a:ext uri="{FF2B5EF4-FFF2-40B4-BE49-F238E27FC236}">
                <a16:creationId xmlns:a16="http://schemas.microsoft.com/office/drawing/2014/main" id="{32E11C07-A7EC-FB43-A97A-C66FF1997705}"/>
              </a:ext>
            </a:extLst>
          </p:cNvPr>
          <p:cNvSpPr>
            <a:spLocks noGrp="1"/>
          </p:cNvSpPr>
          <p:nvPr>
            <p:ph idx="1"/>
          </p:nvPr>
        </p:nvSpPr>
        <p:spPr/>
        <p:txBody>
          <a:bodyPr>
            <a:normAutofit fontScale="47500" lnSpcReduction="20000"/>
          </a:bodyPr>
          <a:lstStyle/>
          <a:p>
            <a:r>
              <a:rPr lang="en-GB" b="1" dirty="0"/>
              <a:t>Epidemiology—is it time to call it a day? </a:t>
            </a:r>
            <a:r>
              <a:rPr lang="en-GB" i="1" dirty="0"/>
              <a:t>International Journal of Epidemiology</a:t>
            </a:r>
            <a:r>
              <a:rPr lang="en-GB" dirty="0"/>
              <a:t>, Volume 30, Issue 1, 1 February 2001, Pages 1–11</a:t>
            </a:r>
            <a:endParaRPr lang="en-GB" b="1" dirty="0"/>
          </a:p>
          <a:p>
            <a:r>
              <a:rPr lang="en-GB" b="1" dirty="0"/>
              <a:t>‘Mendelian randomization’: can genetic epidemiology contribute to understanding environmental determinants of disease? </a:t>
            </a:r>
            <a:r>
              <a:rPr lang="en-GB" i="1" dirty="0"/>
              <a:t>International Journal of Epidemiology</a:t>
            </a:r>
            <a:r>
              <a:rPr lang="en-GB" dirty="0"/>
              <a:t>, Volume 32, Issue 1, 1 February 2003, Pages 1–22</a:t>
            </a:r>
            <a:endParaRPr lang="en-GB" b="1" dirty="0"/>
          </a:p>
          <a:p>
            <a:r>
              <a:rPr lang="en-GB" b="1" dirty="0">
                <a:highlight>
                  <a:srgbClr val="FFFF00"/>
                </a:highlight>
              </a:rPr>
              <a:t>Mendelian randomization: genetic anchors for causal inference in epidemiological studies </a:t>
            </a:r>
            <a:r>
              <a:rPr lang="en-GB" i="1" dirty="0">
                <a:highlight>
                  <a:srgbClr val="FFFF00"/>
                </a:highlight>
              </a:rPr>
              <a:t>Human Molecular Genetics</a:t>
            </a:r>
            <a:r>
              <a:rPr lang="en-GB" dirty="0">
                <a:highlight>
                  <a:srgbClr val="FFFF00"/>
                </a:highlight>
              </a:rPr>
              <a:t>, Volume 23, Issue R1, 15 September 2014, Pages R89–R98</a:t>
            </a:r>
            <a:endParaRPr lang="en-GB" b="1" dirty="0">
              <a:highlight>
                <a:srgbClr val="FFFF00"/>
              </a:highlight>
            </a:endParaRPr>
          </a:p>
          <a:p>
            <a:r>
              <a:rPr lang="en-GB" b="1" dirty="0">
                <a:highlight>
                  <a:srgbClr val="FFFF00"/>
                </a:highlight>
              </a:rPr>
              <a:t>Evaluating the potential role of pleiotropy in Mendelian randomization studies </a:t>
            </a:r>
            <a:r>
              <a:rPr lang="en-GB" i="1" dirty="0">
                <a:highlight>
                  <a:srgbClr val="FFFF00"/>
                </a:highlight>
              </a:rPr>
              <a:t>Human Molecular Genetics</a:t>
            </a:r>
            <a:r>
              <a:rPr lang="en-GB" dirty="0">
                <a:highlight>
                  <a:srgbClr val="FFFF00"/>
                </a:highlight>
              </a:rPr>
              <a:t>, Volume 27, Issue R2, 1 August 2018, Pages R195–R208</a:t>
            </a:r>
          </a:p>
          <a:p>
            <a:r>
              <a:rPr lang="en-GB" b="1" dirty="0">
                <a:highlight>
                  <a:srgbClr val="FFFF00"/>
                </a:highlight>
              </a:rPr>
              <a:t>Reading Mendelian randomisation studies: a guide, glossary, and checklist for clinicians </a:t>
            </a:r>
            <a:r>
              <a:rPr lang="en-GB" i="1" dirty="0">
                <a:highlight>
                  <a:srgbClr val="FFFF00"/>
                </a:highlight>
              </a:rPr>
              <a:t>BMJ</a:t>
            </a:r>
            <a:r>
              <a:rPr lang="en-GB" dirty="0">
                <a:highlight>
                  <a:srgbClr val="FFFF00"/>
                </a:highlight>
              </a:rPr>
              <a:t> 2018; 362</a:t>
            </a:r>
          </a:p>
          <a:p>
            <a:r>
              <a:rPr lang="en-GB" b="1" dirty="0"/>
              <a:t>Orienting the causal relationship between imprecisely measured traits using GWAS summary data </a:t>
            </a:r>
            <a:r>
              <a:rPr lang="en-GB" dirty="0" err="1"/>
              <a:t>PLoS</a:t>
            </a:r>
            <a:r>
              <a:rPr lang="en-GB" dirty="0"/>
              <a:t> Genet 2017 13(11): e1007081</a:t>
            </a:r>
          </a:p>
          <a:p>
            <a:r>
              <a:rPr lang="en-GB" b="1" dirty="0">
                <a:highlight>
                  <a:srgbClr val="FFFF00"/>
                </a:highlight>
              </a:rPr>
              <a:t>Mendelian randomization in cardiometabolic disease: challenges in evaluating causality.</a:t>
            </a:r>
            <a:r>
              <a:rPr lang="en-GB" dirty="0">
                <a:highlight>
                  <a:srgbClr val="FFFF00"/>
                </a:highlight>
              </a:rPr>
              <a:t> Nat Rev </a:t>
            </a:r>
            <a:r>
              <a:rPr lang="en-GB" dirty="0" err="1">
                <a:highlight>
                  <a:srgbClr val="FFFF00"/>
                </a:highlight>
              </a:rPr>
              <a:t>Cardiol</a:t>
            </a:r>
            <a:r>
              <a:rPr lang="en-GB" dirty="0">
                <a:highlight>
                  <a:srgbClr val="FFFF00"/>
                </a:highlight>
              </a:rPr>
              <a:t>. 2017 Oct;14(10):577-590</a:t>
            </a:r>
          </a:p>
          <a:p>
            <a:r>
              <a:rPr lang="en-GB" b="1" dirty="0"/>
              <a:t>Using genetic data to strengthen causal inference in observational research </a:t>
            </a:r>
            <a:r>
              <a:rPr lang="en-GB" i="1" dirty="0"/>
              <a:t>Nature Reviews Genetics </a:t>
            </a:r>
            <a:r>
              <a:rPr lang="en-GB" dirty="0"/>
              <a:t>volume 19, pages566–580 (2018) </a:t>
            </a:r>
          </a:p>
          <a:p>
            <a:r>
              <a:rPr lang="en-GB" b="1" dirty="0"/>
              <a:t>Detecting individual and global horizontal pleiotropy in Mendelian randomization: a job for the humble heterogeneity statistic? </a:t>
            </a:r>
            <a:r>
              <a:rPr lang="en-GB" i="1" dirty="0"/>
              <a:t>American Journal of Epidemiology 2018</a:t>
            </a:r>
            <a:r>
              <a:rPr lang="en-GB" dirty="0"/>
              <a:t>, kwy185</a:t>
            </a:r>
          </a:p>
          <a:p>
            <a:r>
              <a:rPr lang="en-GB" b="1" dirty="0"/>
              <a:t>The MR-Base platform supports systematic causal inference across the human phenome </a:t>
            </a:r>
            <a:r>
              <a:rPr lang="en-GB" dirty="0" err="1"/>
              <a:t>eLife</a:t>
            </a:r>
            <a:r>
              <a:rPr lang="en-GB" dirty="0"/>
              <a:t> 2018;7:e34408</a:t>
            </a:r>
          </a:p>
          <a:p>
            <a:r>
              <a:rPr lang="en-GB" b="1" dirty="0"/>
              <a:t>Mendelian randomization accounting for horizontal and correlated pleiotropic effects using genome-wide summary statistics. </a:t>
            </a:r>
            <a:r>
              <a:rPr lang="en-GB" dirty="0">
                <a:hlinkClick r:id="rId2"/>
              </a:rPr>
              <a:t>https://www.biorxiv.org/content/10.1101/682237v1</a:t>
            </a:r>
            <a:endParaRPr lang="en-GB" dirty="0"/>
          </a:p>
          <a:p>
            <a:r>
              <a:rPr lang="en-GB" b="1" dirty="0"/>
              <a:t>Simultaneous estimation of bi-directional causal effects and heritable confounding from GWAS summary statistics. </a:t>
            </a:r>
            <a:r>
              <a:rPr lang="en-GB" dirty="0">
                <a:hlinkClick r:id="rId3"/>
              </a:rPr>
              <a:t>https://www.medrxiv.org/content/10.1101/2020.01.27.20018929v1</a:t>
            </a:r>
            <a:endParaRPr lang="en-GB" dirty="0"/>
          </a:p>
          <a:p>
            <a:endParaRPr lang="en-GB" dirty="0"/>
          </a:p>
          <a:p>
            <a:endParaRPr lang="en-GB" b="1" dirty="0"/>
          </a:p>
          <a:p>
            <a:endParaRPr lang="en-US" dirty="0"/>
          </a:p>
        </p:txBody>
      </p:sp>
    </p:spTree>
    <p:extLst>
      <p:ext uri="{BB962C8B-B14F-4D97-AF65-F5344CB8AC3E}">
        <p14:creationId xmlns:p14="http://schemas.microsoft.com/office/powerpoint/2010/main" val="58444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113F-C8F8-C646-94FA-4A66D1BA8BE8}"/>
              </a:ext>
            </a:extLst>
          </p:cNvPr>
          <p:cNvSpPr>
            <a:spLocks noGrp="1"/>
          </p:cNvSpPr>
          <p:nvPr>
            <p:ph type="title"/>
          </p:nvPr>
        </p:nvSpPr>
        <p:spPr/>
        <p:txBody>
          <a:bodyPr/>
          <a:lstStyle/>
          <a:p>
            <a:r>
              <a:rPr lang="en-US" dirty="0"/>
              <a:t>What data do we have?</a:t>
            </a:r>
          </a:p>
        </p:txBody>
      </p:sp>
      <p:sp>
        <p:nvSpPr>
          <p:cNvPr id="3" name="Content Placeholder 2">
            <a:extLst>
              <a:ext uri="{FF2B5EF4-FFF2-40B4-BE49-F238E27FC236}">
                <a16:creationId xmlns:a16="http://schemas.microsoft.com/office/drawing/2014/main" id="{D40B091D-0696-4641-AB87-3D2543DA6597}"/>
              </a:ext>
            </a:extLst>
          </p:cNvPr>
          <p:cNvSpPr>
            <a:spLocks noGrp="1"/>
          </p:cNvSpPr>
          <p:nvPr>
            <p:ph idx="1"/>
          </p:nvPr>
        </p:nvSpPr>
        <p:spPr/>
        <p:txBody>
          <a:bodyPr/>
          <a:lstStyle/>
          <a:p>
            <a:r>
              <a:rPr lang="en-US" dirty="0"/>
              <a:t>Many different study designs, but we will focus on </a:t>
            </a:r>
            <a:r>
              <a:rPr lang="en-US" b="1" dirty="0"/>
              <a:t>observational studies</a:t>
            </a:r>
          </a:p>
          <a:p>
            <a:r>
              <a:rPr lang="en-US" dirty="0"/>
              <a:t>“Observational” data – sampling from a population</a:t>
            </a:r>
          </a:p>
          <a:p>
            <a:r>
              <a:rPr lang="en-US" dirty="0"/>
              <a:t>What are the methods for and limitations of making causal inference from observational data?</a:t>
            </a:r>
          </a:p>
        </p:txBody>
      </p:sp>
    </p:spTree>
    <p:extLst>
      <p:ext uri="{BB962C8B-B14F-4D97-AF65-F5344CB8AC3E}">
        <p14:creationId xmlns:p14="http://schemas.microsoft.com/office/powerpoint/2010/main" val="201933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AFFB-635C-7944-8BC1-BF1F3FE4C3F3}"/>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2DE424A6-FD64-D54D-A23F-67DAA2BA8075}"/>
              </a:ext>
            </a:extLst>
          </p:cNvPr>
          <p:cNvPicPr>
            <a:picLocks noGrp="1" noChangeAspect="1"/>
          </p:cNvPicPr>
          <p:nvPr>
            <p:ph idx="1"/>
          </p:nvPr>
        </p:nvPicPr>
        <p:blipFill>
          <a:blip r:embed="rId2"/>
          <a:stretch>
            <a:fillRect/>
          </a:stretch>
        </p:blipFill>
        <p:spPr>
          <a:xfrm>
            <a:off x="657235" y="1996453"/>
            <a:ext cx="6576329" cy="4351338"/>
          </a:xfrm>
          <a:prstGeom prst="rect">
            <a:avLst/>
          </a:prstGeom>
        </p:spPr>
      </p:pic>
      <p:sp>
        <p:nvSpPr>
          <p:cNvPr id="5" name="TextBox 4">
            <a:extLst>
              <a:ext uri="{FF2B5EF4-FFF2-40B4-BE49-F238E27FC236}">
                <a16:creationId xmlns:a16="http://schemas.microsoft.com/office/drawing/2014/main" id="{A4F51998-CF8D-7944-BB23-ACF4870569F6}"/>
              </a:ext>
            </a:extLst>
          </p:cNvPr>
          <p:cNvSpPr txBox="1"/>
          <p:nvPr/>
        </p:nvSpPr>
        <p:spPr>
          <a:xfrm>
            <a:off x="3803374" y="6347791"/>
            <a:ext cx="284052" cy="369332"/>
          </a:xfrm>
          <a:prstGeom prst="rect">
            <a:avLst/>
          </a:prstGeom>
          <a:noFill/>
        </p:spPr>
        <p:txBody>
          <a:bodyPr wrap="none" rtlCol="0">
            <a:spAutoFit/>
          </a:bodyPr>
          <a:lstStyle/>
          <a:p>
            <a:r>
              <a:rPr lang="en-US" dirty="0"/>
              <a:t>x</a:t>
            </a:r>
          </a:p>
        </p:txBody>
      </p:sp>
      <p:sp>
        <p:nvSpPr>
          <p:cNvPr id="6" name="TextBox 5">
            <a:extLst>
              <a:ext uri="{FF2B5EF4-FFF2-40B4-BE49-F238E27FC236}">
                <a16:creationId xmlns:a16="http://schemas.microsoft.com/office/drawing/2014/main" id="{BD6DD5FB-4680-FA4F-AC58-ECEAD25EB710}"/>
              </a:ext>
            </a:extLst>
          </p:cNvPr>
          <p:cNvSpPr txBox="1"/>
          <p:nvPr/>
        </p:nvSpPr>
        <p:spPr>
          <a:xfrm>
            <a:off x="1881809" y="2941983"/>
            <a:ext cx="288862" cy="369332"/>
          </a:xfrm>
          <a:prstGeom prst="rect">
            <a:avLst/>
          </a:prstGeom>
          <a:noFill/>
        </p:spPr>
        <p:txBody>
          <a:bodyPr wrap="none" rtlCol="0">
            <a:spAutoFit/>
          </a:bodyPr>
          <a:lstStyle/>
          <a:p>
            <a:r>
              <a:rPr lang="en-US" dirty="0"/>
              <a:t>y</a:t>
            </a:r>
          </a:p>
        </p:txBody>
      </p:sp>
      <p:sp>
        <p:nvSpPr>
          <p:cNvPr id="7" name="TextBox 6">
            <a:extLst>
              <a:ext uri="{FF2B5EF4-FFF2-40B4-BE49-F238E27FC236}">
                <a16:creationId xmlns:a16="http://schemas.microsoft.com/office/drawing/2014/main" id="{0C8CA1B4-78AA-F74D-B8FB-9279675D62BF}"/>
              </a:ext>
            </a:extLst>
          </p:cNvPr>
          <p:cNvSpPr txBox="1"/>
          <p:nvPr/>
        </p:nvSpPr>
        <p:spPr>
          <a:xfrm>
            <a:off x="7646504" y="2295652"/>
            <a:ext cx="4545496" cy="3693319"/>
          </a:xfrm>
          <a:prstGeom prst="rect">
            <a:avLst/>
          </a:prstGeom>
          <a:noFill/>
        </p:spPr>
        <p:txBody>
          <a:bodyPr wrap="square" rtlCol="0">
            <a:spAutoFit/>
          </a:bodyPr>
          <a:lstStyle/>
          <a:p>
            <a:r>
              <a:rPr lang="en-US" dirty="0"/>
              <a:t>Slope is the association of X with Y</a:t>
            </a:r>
          </a:p>
          <a:p>
            <a:endParaRPr lang="en-US" dirty="0"/>
          </a:p>
          <a:p>
            <a:r>
              <a:rPr lang="en-US" dirty="0"/>
              <a:t>What can give rise to this slope?</a:t>
            </a:r>
          </a:p>
          <a:p>
            <a:endParaRPr lang="en-US" dirty="0"/>
          </a:p>
          <a:p>
            <a:r>
              <a:rPr lang="en-US" dirty="0"/>
              <a:t>- X causing Y</a:t>
            </a:r>
          </a:p>
          <a:p>
            <a:r>
              <a:rPr lang="en-US" dirty="0"/>
              <a:t>- Y causing X</a:t>
            </a:r>
          </a:p>
          <a:p>
            <a:r>
              <a:rPr lang="en-US" dirty="0"/>
              <a:t>- A confounder influencing X and Y</a:t>
            </a:r>
          </a:p>
          <a:p>
            <a:endParaRPr lang="en-US" dirty="0"/>
          </a:p>
          <a:p>
            <a:r>
              <a:rPr lang="en-US" dirty="0"/>
              <a:t>Similarly – if we try to estimate influence of X on risk of some binary outcome There could be a confounder</a:t>
            </a:r>
          </a:p>
          <a:p>
            <a:r>
              <a:rPr lang="en-US" dirty="0"/>
              <a:t>- Some variable associates with X, and is differential between cases and controls</a:t>
            </a:r>
          </a:p>
        </p:txBody>
      </p:sp>
    </p:spTree>
    <p:extLst>
      <p:ext uri="{BB962C8B-B14F-4D97-AF65-F5344CB8AC3E}">
        <p14:creationId xmlns:p14="http://schemas.microsoft.com/office/powerpoint/2010/main" val="261711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453C-7CEA-CA43-8E1D-31832677DCB7}"/>
              </a:ext>
            </a:extLst>
          </p:cNvPr>
          <p:cNvSpPr>
            <a:spLocks noGrp="1"/>
          </p:cNvSpPr>
          <p:nvPr>
            <p:ph type="title"/>
          </p:nvPr>
        </p:nvSpPr>
        <p:spPr/>
        <p:txBody>
          <a:bodyPr/>
          <a:lstStyle/>
          <a:p>
            <a:r>
              <a:rPr lang="en-US" dirty="0"/>
              <a:t>Matched controls</a:t>
            </a:r>
          </a:p>
        </p:txBody>
      </p:sp>
      <p:pic>
        <p:nvPicPr>
          <p:cNvPr id="4" name="Content Placeholder 3">
            <a:extLst>
              <a:ext uri="{FF2B5EF4-FFF2-40B4-BE49-F238E27FC236}">
                <a16:creationId xmlns:a16="http://schemas.microsoft.com/office/drawing/2014/main" id="{F028964F-4318-F74B-90F3-3EC2488BFE72}"/>
              </a:ext>
            </a:extLst>
          </p:cNvPr>
          <p:cNvPicPr>
            <a:picLocks noGrp="1" noChangeAspect="1"/>
          </p:cNvPicPr>
          <p:nvPr>
            <p:ph idx="1"/>
          </p:nvPr>
        </p:nvPicPr>
        <p:blipFill>
          <a:blip r:embed="rId2"/>
          <a:stretch>
            <a:fillRect/>
          </a:stretch>
        </p:blipFill>
        <p:spPr>
          <a:xfrm>
            <a:off x="654329" y="1811242"/>
            <a:ext cx="6261100" cy="3797300"/>
          </a:xfrm>
          <a:prstGeom prst="rect">
            <a:avLst/>
          </a:prstGeom>
        </p:spPr>
      </p:pic>
      <p:sp>
        <p:nvSpPr>
          <p:cNvPr id="5" name="TextBox 4">
            <a:extLst>
              <a:ext uri="{FF2B5EF4-FFF2-40B4-BE49-F238E27FC236}">
                <a16:creationId xmlns:a16="http://schemas.microsoft.com/office/drawing/2014/main" id="{BB52D3ED-159F-5144-9642-07BFA3FEB19A}"/>
              </a:ext>
            </a:extLst>
          </p:cNvPr>
          <p:cNvSpPr txBox="1"/>
          <p:nvPr/>
        </p:nvSpPr>
        <p:spPr>
          <a:xfrm>
            <a:off x="7586505" y="1690688"/>
            <a:ext cx="4039438" cy="4801314"/>
          </a:xfrm>
          <a:prstGeom prst="rect">
            <a:avLst/>
          </a:prstGeom>
          <a:noFill/>
        </p:spPr>
        <p:txBody>
          <a:bodyPr wrap="square" rtlCol="0">
            <a:spAutoFit/>
          </a:bodyPr>
          <a:lstStyle/>
          <a:p>
            <a:r>
              <a:rPr lang="en-US" dirty="0"/>
              <a:t>1. Start with observational data</a:t>
            </a:r>
          </a:p>
          <a:p>
            <a:r>
              <a:rPr lang="en-US" dirty="0"/>
              <a:t>2. Only compare cases and controls using a subset of samples</a:t>
            </a:r>
          </a:p>
          <a:p>
            <a:endParaRPr lang="en-US" dirty="0"/>
          </a:p>
          <a:p>
            <a:pPr marL="285750" indent="-285750">
              <a:buFontTx/>
              <a:buChar char="-"/>
            </a:pPr>
            <a:r>
              <a:rPr lang="en-US" dirty="0"/>
              <a:t>The measured characteristics between cases and controls are the same</a:t>
            </a:r>
          </a:p>
          <a:p>
            <a:pPr marL="285750" indent="-285750">
              <a:buFontTx/>
              <a:buChar char="-"/>
            </a:pPr>
            <a:r>
              <a:rPr lang="en-US" dirty="0"/>
              <a:t>The only thing that is allowed to vary (i.e. not matched) is the hypothesized explanatory variable (X)</a:t>
            </a:r>
          </a:p>
          <a:p>
            <a:pPr marL="285750" indent="-285750">
              <a:buFontTx/>
              <a:buChar char="-"/>
            </a:pPr>
            <a:endParaRPr lang="en-US" dirty="0"/>
          </a:p>
          <a:p>
            <a:pPr marL="285750" indent="-285750">
              <a:buFontTx/>
              <a:buChar char="-"/>
            </a:pPr>
            <a:endParaRPr lang="en-US" dirty="0"/>
          </a:p>
          <a:p>
            <a:r>
              <a:rPr lang="en-US" dirty="0"/>
              <a:t>This is analogous to adjusting for covariates in logistic regression</a:t>
            </a:r>
          </a:p>
          <a:p>
            <a:pPr marL="285750" indent="-285750">
              <a:buFontTx/>
              <a:buChar char="-"/>
            </a:pPr>
            <a:endParaRPr lang="en-US" dirty="0"/>
          </a:p>
          <a:p>
            <a:r>
              <a:rPr lang="en-US" b="1" dirty="0"/>
              <a:t>Problem: there might be unknown or imperfectly measured confounding</a:t>
            </a:r>
          </a:p>
        </p:txBody>
      </p:sp>
    </p:spTree>
    <p:extLst>
      <p:ext uri="{BB962C8B-B14F-4D97-AF65-F5344CB8AC3E}">
        <p14:creationId xmlns:p14="http://schemas.microsoft.com/office/powerpoint/2010/main" val="216454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9767</TotalTime>
  <Words>2721</Words>
  <Application>Microsoft Macintosh PowerPoint</Application>
  <PresentationFormat>Widescreen</PresentationFormat>
  <Paragraphs>380</Paragraphs>
  <Slides>62</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0" baseType="lpstr">
      <vt:lpstr>Arial</vt:lpstr>
      <vt:lpstr>Calibri</vt:lpstr>
      <vt:lpstr>Calibri Light</vt:lpstr>
      <vt:lpstr>Cambria Math</vt:lpstr>
      <vt:lpstr>Times New Roman</vt:lpstr>
      <vt:lpstr>Verdana</vt:lpstr>
      <vt:lpstr>Office Theme</vt:lpstr>
      <vt:lpstr>Equation</vt:lpstr>
      <vt:lpstr>Introduction to Mendelian randomisation</vt:lpstr>
      <vt:lpstr>Outline</vt:lpstr>
      <vt:lpstr>Causality</vt:lpstr>
      <vt:lpstr>Background</vt:lpstr>
      <vt:lpstr>PowerPoint Presentation</vt:lpstr>
      <vt:lpstr>PowerPoint Presentation</vt:lpstr>
      <vt:lpstr>What data do we have?</vt:lpstr>
      <vt:lpstr>Linear regression</vt:lpstr>
      <vt:lpstr>Matched controls</vt:lpstr>
      <vt:lpstr>Randomised control trials</vt:lpstr>
      <vt:lpstr>Problems with RCT</vt:lpstr>
      <vt:lpstr>Intro to Mendelian randomization</vt:lpstr>
      <vt:lpstr>Instrumental variables (IVs)</vt:lpstr>
      <vt:lpstr>Why are genetic associations special?</vt:lpstr>
      <vt:lpstr>PowerPoint Presentation</vt:lpstr>
      <vt:lpstr>PowerPoint Presentation</vt:lpstr>
      <vt:lpstr>PowerPoint Presentation</vt:lpstr>
      <vt:lpstr>PowerPoint Presentation</vt:lpstr>
      <vt:lpstr>How to use genetic associations to infer causality</vt:lpstr>
      <vt:lpstr>Mendelian randomisation using individual level data</vt:lpstr>
      <vt:lpstr>Example: genes, CRP and CHD (risk factors)</vt:lpstr>
      <vt:lpstr>Observational association</vt:lpstr>
      <vt:lpstr>… by genotype</vt:lpstr>
      <vt:lpstr>Genotype means</vt:lpstr>
      <vt:lpstr>Zoom in…</vt:lpstr>
      <vt:lpstr>Add weighted regression line</vt:lpstr>
      <vt:lpstr>+ standard errors of means+ fitted line</vt:lpstr>
      <vt:lpstr>+ CI for fitted line</vt:lpstr>
      <vt:lpstr>Zoom out and put it all together!</vt:lpstr>
      <vt:lpstr>Comparison of IV and OLS results</vt:lpstr>
      <vt:lpstr>MR can also be performed using just the results from GWAS</vt:lpstr>
      <vt:lpstr>Mendelian randomisation using summary data</vt:lpstr>
      <vt:lpstr>Predicting drug RCTs using MR</vt:lpstr>
      <vt:lpstr>MR in practice</vt:lpstr>
      <vt:lpstr>PowerPoint Presentation</vt:lpstr>
      <vt:lpstr>Harmonise exposure and outcome effects</vt:lpstr>
      <vt:lpstr>PowerPoint Presentation</vt:lpstr>
      <vt:lpstr>Strand issue exercise</vt:lpstr>
      <vt:lpstr>Forest plot example for LDL cholesterol and CHD</vt:lpstr>
      <vt:lpstr>Fixed effects meta analysis (aka inverse variance weighted, IVW)</vt:lpstr>
      <vt:lpstr>Inverse variance weighted (IVW) fixed effects method</vt:lpstr>
      <vt:lpstr>Calculate p-value</vt:lpstr>
      <vt:lpstr>PowerPoint Presentation</vt:lpstr>
      <vt:lpstr>Invalid instruments</vt:lpstr>
      <vt:lpstr>PowerPoint Presentation</vt:lpstr>
      <vt:lpstr>PowerPoint Presentation</vt:lpstr>
      <vt:lpstr>PowerPoint Presentation</vt:lpstr>
      <vt:lpstr>MR methods for handling horizontal pleiotropy</vt:lpstr>
      <vt:lpstr>Heterogeneity</vt:lpstr>
      <vt:lpstr>Option 1: Remove outliers</vt:lpstr>
      <vt:lpstr>Option 2: Fit a model that is robust to some model of horizontal pleiotropy</vt:lpstr>
      <vt:lpstr>PowerPoint Presentation</vt:lpstr>
      <vt:lpstr>Option 3: Multivariable MR</vt:lpstr>
      <vt:lpstr>Reverse causal instruments</vt:lpstr>
      <vt:lpstr>Problem: MR of type 2 diabetes on BMI</vt:lpstr>
      <vt:lpstr>PowerPoint Presentation</vt:lpstr>
      <vt:lpstr>Can we avoid including reverse-causal SNPs as instruments?</vt:lpstr>
      <vt:lpstr>Single instrument analyses</vt:lpstr>
      <vt:lpstr>PowerPoint Presentation</vt:lpstr>
      <vt:lpstr>Eliminate possibility of spurious pleiotropy through genetic colocalisation</vt:lpstr>
      <vt:lpstr>Summary</vt:lpstr>
      <vt:lpstr>Background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Mendelian randomisation</dc:title>
  <dc:creator>Gibran Hemani</dc:creator>
  <cp:lastModifiedBy>Gibran Hemani</cp:lastModifiedBy>
  <cp:revision>72</cp:revision>
  <dcterms:created xsi:type="dcterms:W3CDTF">2018-06-21T14:45:10Z</dcterms:created>
  <dcterms:modified xsi:type="dcterms:W3CDTF">2020-09-08T10:26:36Z</dcterms:modified>
</cp:coreProperties>
</file>